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57" r:id="rId3"/>
    <p:sldId id="509" r:id="rId4"/>
    <p:sldId id="510" r:id="rId5"/>
    <p:sldId id="512" r:id="rId6"/>
    <p:sldId id="513" r:id="rId7"/>
    <p:sldId id="514" r:id="rId8"/>
    <p:sldId id="515" r:id="rId9"/>
    <p:sldId id="522" r:id="rId10"/>
    <p:sldId id="523" r:id="rId11"/>
    <p:sldId id="524" r:id="rId12"/>
    <p:sldId id="516" r:id="rId13"/>
    <p:sldId id="517" r:id="rId14"/>
    <p:sldId id="518" r:id="rId15"/>
    <p:sldId id="519" r:id="rId16"/>
    <p:sldId id="520" r:id="rId17"/>
    <p:sldId id="521" r:id="rId18"/>
    <p:sldId id="497" r:id="rId19"/>
    <p:sldId id="525" r:id="rId20"/>
    <p:sldId id="526" r:id="rId21"/>
    <p:sldId id="531" r:id="rId22"/>
    <p:sldId id="529" r:id="rId23"/>
    <p:sldId id="532" r:id="rId24"/>
    <p:sldId id="533" r:id="rId25"/>
    <p:sldId id="535" r:id="rId26"/>
    <p:sldId id="534" r:id="rId27"/>
    <p:sldId id="536" r:id="rId28"/>
    <p:sldId id="537" r:id="rId29"/>
    <p:sldId id="569" r:id="rId30"/>
    <p:sldId id="538" r:id="rId31"/>
    <p:sldId id="539" r:id="rId32"/>
    <p:sldId id="498" r:id="rId33"/>
    <p:sldId id="499" r:id="rId34"/>
    <p:sldId id="500" r:id="rId35"/>
    <p:sldId id="501" r:id="rId36"/>
    <p:sldId id="502" r:id="rId37"/>
    <p:sldId id="503" r:id="rId38"/>
    <p:sldId id="504" r:id="rId39"/>
    <p:sldId id="505" r:id="rId40"/>
    <p:sldId id="506" r:id="rId41"/>
    <p:sldId id="507" r:id="rId42"/>
    <p:sldId id="540" r:id="rId43"/>
    <p:sldId id="543" r:id="rId44"/>
    <p:sldId id="542" r:id="rId45"/>
    <p:sldId id="544" r:id="rId46"/>
    <p:sldId id="545" r:id="rId47"/>
    <p:sldId id="546" r:id="rId48"/>
    <p:sldId id="547" r:id="rId49"/>
    <p:sldId id="548" r:id="rId50"/>
    <p:sldId id="549" r:id="rId51"/>
    <p:sldId id="551" r:id="rId52"/>
    <p:sldId id="554" r:id="rId53"/>
    <p:sldId id="556" r:id="rId54"/>
    <p:sldId id="557" r:id="rId55"/>
    <p:sldId id="558" r:id="rId56"/>
    <p:sldId id="555" r:id="rId57"/>
    <p:sldId id="577" r:id="rId58"/>
    <p:sldId id="579" r:id="rId59"/>
    <p:sldId id="559" r:id="rId60"/>
    <p:sldId id="575" r:id="rId61"/>
    <p:sldId id="560" r:id="rId62"/>
    <p:sldId id="561" r:id="rId63"/>
    <p:sldId id="570" r:id="rId64"/>
    <p:sldId id="571" r:id="rId65"/>
    <p:sldId id="572" r:id="rId66"/>
    <p:sldId id="573" r:id="rId67"/>
    <p:sldId id="574" r:id="rId68"/>
    <p:sldId id="563" r:id="rId69"/>
    <p:sldId id="567" r:id="rId70"/>
    <p:sldId id="576" r:id="rId71"/>
    <p:sldId id="568" r:id="rId72"/>
    <p:sldId id="58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498"/>
            <p14:sldId id="499"/>
            <p14:sldId id="500"/>
            <p14:sldId id="501"/>
            <p14:sldId id="502"/>
            <p14:sldId id="503"/>
            <p14:sldId id="504"/>
            <p14:sldId id="505"/>
            <p14:sldId id="506"/>
            <p14:sldId id="507"/>
            <p14:sldId id="540"/>
            <p14:sldId id="543"/>
            <p14:sldId id="542"/>
            <p14:sldId id="544"/>
            <p14:sldId id="545"/>
            <p14:sldId id="546"/>
            <p14:sldId id="547"/>
            <p14:sldId id="548"/>
            <p14:sldId id="549"/>
            <p14:sldId id="551"/>
            <p14:sldId id="554"/>
            <p14:sldId id="556"/>
            <p14:sldId id="557"/>
            <p14:sldId id="558"/>
            <p14:sldId id="555"/>
            <p14:sldId id="577"/>
            <p14:sldId id="579"/>
            <p14:sldId id="559"/>
            <p14:sldId id="575"/>
            <p14:sldId id="560"/>
            <p14:sldId id="561"/>
            <p14:sldId id="570"/>
            <p14:sldId id="571"/>
            <p14:sldId id="572"/>
            <p14:sldId id="573"/>
            <p14:sldId id="574"/>
            <p14:sldId id="563"/>
            <p14:sldId id="567"/>
            <p14:sldId id="576"/>
            <p14:sldId id="568"/>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21"/>
    <p:restoredTop sz="73274"/>
  </p:normalViewPr>
  <p:slideViewPr>
    <p:cSldViewPr snapToGrid="0" snapToObjects="1">
      <p:cViewPr>
        <p:scale>
          <a:sx n="57" d="100"/>
          <a:sy n="57" d="100"/>
        </p:scale>
        <p:origin x="1000"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c:v>
                </c:pt>
                <c:pt idx="1">
                  <c:v>33.29752953813105</c:v>
                </c:pt>
                <c:pt idx="2">
                  <c:v>30.92783505154639</c:v>
                </c:pt>
                <c:pt idx="3">
                  <c:v>13.75</c:v>
                </c:pt>
                <c:pt idx="4">
                  <c:v>11.5642118076689</c:v>
                </c:pt>
                <c:pt idx="5">
                  <c:v>11.32075471698113</c:v>
                </c:pt>
                <c:pt idx="6">
                  <c:v>7.313799009396843</c:v>
                </c:pt>
                <c:pt idx="7">
                  <c:v>7.229537825974696</c:v>
                </c:pt>
                <c:pt idx="8">
                  <c:v>4.869044115679928</c:v>
                </c:pt>
                <c:pt idx="9">
                  <c:v>4.615384615384615</c:v>
                </c:pt>
                <c:pt idx="10">
                  <c:v>4.260499087035908</c:v>
                </c:pt>
                <c:pt idx="11">
                  <c:v>4.08989124467173</c:v>
                </c:pt>
                <c:pt idx="12">
                  <c:v>3.597122302158273</c:v>
                </c:pt>
                <c:pt idx="13">
                  <c:v>2.762812543168946</c:v>
                </c:pt>
                <c:pt idx="14">
                  <c:v>2.675137936799866</c:v>
                </c:pt>
                <c:pt idx="15">
                  <c:v>2.466985923668552</c:v>
                </c:pt>
                <c:pt idx="16">
                  <c:v>1.93798449612403</c:v>
                </c:pt>
                <c:pt idx="17">
                  <c:v>1.763668430335097</c:v>
                </c:pt>
                <c:pt idx="18">
                  <c:v>1.521298174442191</c:v>
                </c:pt>
                <c:pt idx="19">
                  <c:v>1.501501501501502</c:v>
                </c:pt>
                <c:pt idx="20">
                  <c:v>1.109305645378704</c:v>
                </c:pt>
                <c:pt idx="21">
                  <c:v>0.498753117206983</c:v>
                </c:pt>
                <c:pt idx="22">
                  <c:v>0.459066564651875</c:v>
                </c:pt>
              </c:numCache>
            </c:numRef>
          </c:val>
        </c:ser>
        <c:dLbls>
          <c:showLegendKey val="0"/>
          <c:showVal val="0"/>
          <c:showCatName val="0"/>
          <c:showSerName val="0"/>
          <c:showPercent val="0"/>
          <c:showBubbleSize val="0"/>
        </c:dLbls>
        <c:gapWidth val="42"/>
        <c:axId val="-516269696"/>
        <c:axId val="-516266288"/>
      </c:barChart>
      <c:catAx>
        <c:axId val="-516269696"/>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516266288"/>
        <c:crosses val="autoZero"/>
        <c:auto val="1"/>
        <c:lblAlgn val="ctr"/>
        <c:lblOffset val="100"/>
        <c:noMultiLvlLbl val="0"/>
      </c:catAx>
      <c:valAx>
        <c:axId val="-516266288"/>
        <c:scaling>
          <c:orientation val="minMax"/>
        </c:scaling>
        <c:delete val="0"/>
        <c:axPos val="l"/>
        <c:title>
          <c:tx>
            <c:rich>
              <a:bodyPr rot="-5400000" vert="horz"/>
              <a:lstStyle/>
              <a:p>
                <a:pPr>
                  <a:defRPr sz="1100"/>
                </a:pPr>
                <a:r>
                  <a:rPr lang="en-US" sz="1100" dirty="0"/>
                  <a:t>Structural Fires per 1000 buildings</a:t>
                </a:r>
              </a:p>
            </c:rich>
          </c:tx>
          <c:layout/>
          <c:overlay val="0"/>
        </c:title>
        <c:numFmt formatCode="0.0" sourceLinked="1"/>
        <c:majorTickMark val="out"/>
        <c:minorTickMark val="none"/>
        <c:tickLblPos val="none"/>
        <c:crossAx val="-516269696"/>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2/27/17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a:t>
            </a:r>
            <a:r>
              <a:rPr lang="en-US" dirty="0" smtClean="0"/>
              <a:t>grids tabulating number of fires per grid area between 2002 and 2013</a:t>
            </a:r>
            <a:endParaRPr lang="en-US" dirty="0"/>
          </a:p>
          <a:p>
            <a:pPr marL="172996" indent="-172996">
              <a:buFont typeface="Arial" panose="020B0604020202020204" pitchFamily="34" charset="0"/>
              <a:buChar char="•"/>
            </a:pPr>
            <a:r>
              <a:rPr lang="en-US" dirty="0" smtClean="0"/>
              <a:t>There are indeed hotspots of activity in Bronx, Manhattan and Central Brooklyn</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FDNY’s data is a wealth of codified</a:t>
            </a:r>
            <a:r>
              <a:rPr lang="en-US" baseline="0" dirty="0" smtClean="0"/>
              <a:t> digital knowledge and from it we may be able to identify consistent sources of fire risk.</a:t>
            </a:r>
          </a:p>
          <a:p>
            <a:pPr marL="172996" indent="-172996">
              <a:buFont typeface="Arial" panose="020B0604020202020204" pitchFamily="34" charset="0"/>
              <a:buChar char="•"/>
            </a:pPr>
            <a:r>
              <a:rPr lang="en-US" baseline="0" dirty="0" smtClean="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smtClean="0"/>
              <a:t>FireCast</a:t>
            </a:r>
            <a:r>
              <a:rPr lang="en-US" baseline="0" dirty="0" smtClean="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When we start stratifying the data, we begin to find disparities in fire incidence, namely across building types</a:t>
            </a:r>
            <a:r>
              <a:rPr lang="en-US" baseline="0" dirty="0" smtClean="0"/>
              <a:t>, such as hotels, medical centers, schools, residential homes</a:t>
            </a:r>
          </a:p>
          <a:p>
            <a:pPr marL="172996" indent="-172996">
              <a:buFont typeface="Arial" panose="020B0604020202020204" pitchFamily="34" charset="0"/>
              <a:buChar char="•"/>
            </a:pPr>
            <a:r>
              <a:rPr lang="en-US" baseline="0" dirty="0" smtClean="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smtClean="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Thus, for the proof of concept model, research</a:t>
            </a:r>
            <a:r>
              <a:rPr lang="en-US" baseline="0" dirty="0" smtClean="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smtClean="0"/>
              <a:t>Formally, we defined risk as the probability of fire ignition given structural characteristics. </a:t>
            </a:r>
          </a:p>
          <a:p>
            <a:pPr marL="172996" indent="-172996">
              <a:buFont typeface="Arial" panose="020B0604020202020204" pitchFamily="34" charset="0"/>
              <a:buChar char="•"/>
            </a:pPr>
            <a:r>
              <a:rPr lang="en-US" baseline="0" dirty="0" smtClean="0"/>
              <a:t>As such, if we look at one example of a risky building, such a building would be an elevator apartment constructed early in the 20</a:t>
            </a:r>
            <a:r>
              <a:rPr lang="en-US" baseline="30000" dirty="0" smtClean="0"/>
              <a:t>th</a:t>
            </a:r>
            <a:r>
              <a:rPr lang="en-US" baseline="0" dirty="0" smtClean="0"/>
              <a:t> century with some retail space, 6 floors, located in central </a:t>
            </a:r>
            <a:r>
              <a:rPr lang="en-US" baseline="0" dirty="0" err="1" smtClean="0"/>
              <a:t>brooklyn</a:t>
            </a:r>
            <a:r>
              <a:rPr lang="en-US" baseline="0" dirty="0" smtClean="0"/>
              <a:t> among other factors. In total, we had a model with 13 variables that subdivide into 60 levels</a:t>
            </a:r>
          </a:p>
          <a:p>
            <a:pPr marL="172996" indent="-172996">
              <a:buFont typeface="Arial" panose="020B0604020202020204" pitchFamily="34" charset="0"/>
              <a:buChar char="•"/>
            </a:pPr>
            <a:r>
              <a:rPr lang="en-US" baseline="0" dirty="0" err="1" smtClean="0"/>
              <a:t>FireCast</a:t>
            </a:r>
            <a:r>
              <a:rPr lang="en-US" baseline="0" dirty="0" smtClean="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smtClean="0"/>
              <a:t>The</a:t>
            </a:r>
            <a:r>
              <a:rPr lang="en-US" baseline="0" dirty="0" smtClean="0"/>
              <a:t> new </a:t>
            </a:r>
            <a:r>
              <a:rPr lang="en-US" baseline="0" dirty="0" err="1" smtClean="0"/>
              <a:t>FireCast</a:t>
            </a:r>
            <a:r>
              <a:rPr lang="en-US" baseline="0" dirty="0" smtClean="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smtClean="0"/>
              <a:t>We tested </a:t>
            </a:r>
          </a:p>
          <a:p>
            <a:pPr marL="172978" indent="-172978">
              <a:buFont typeface="Arial" panose="020B0604020202020204" pitchFamily="34" charset="0"/>
              <a:buChar char="•"/>
            </a:pPr>
            <a:r>
              <a:rPr lang="en-US" baseline="0" dirty="0" smtClean="0"/>
              <a:t>In total, we have over 950 different factors that feed the model.</a:t>
            </a:r>
          </a:p>
          <a:p>
            <a:pPr marL="172978" indent="-172978">
              <a:buFont typeface="Arial" panose="020B0604020202020204" pitchFamily="34" charset="0"/>
              <a:buChar char="•"/>
            </a:pPr>
            <a:endParaRPr lang="en-US" baseline="0" dirty="0" smtClean="0"/>
          </a:p>
          <a:p>
            <a:pPr marL="630178" lvl="1" indent="-172978">
              <a:buFont typeface="Arial" panose="020B0604020202020204" pitchFamily="34" charset="0"/>
              <a:buChar char="•"/>
            </a:pPr>
            <a:r>
              <a:rPr lang="en-US" baseline="0" dirty="0" smtClean="0"/>
              <a:t>Structural characteristics now capture more functional use and structural characteristics</a:t>
            </a:r>
          </a:p>
          <a:p>
            <a:pPr marL="630178" lvl="1" indent="-172978">
              <a:buFont typeface="Arial" panose="020B0604020202020204" pitchFamily="34" charset="0"/>
              <a:buChar char="•"/>
            </a:pPr>
            <a:r>
              <a:rPr lang="en-US" baseline="0" dirty="0" smtClean="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smtClean="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point: </a:t>
            </a:r>
          </a:p>
          <a:p>
            <a:pPr marL="173010" indent="-173010">
              <a:buFont typeface="Arial" panose="020B0604020202020204" pitchFamily="34" charset="0"/>
              <a:buChar char="•"/>
            </a:pPr>
            <a:r>
              <a:rPr lang="en-US" dirty="0" smtClean="0"/>
              <a:t>The data inputs are quite dynamic.</a:t>
            </a:r>
          </a:p>
          <a:p>
            <a:pPr marL="173010" indent="-173010">
              <a:buFont typeface="Arial" panose="020B0604020202020204" pitchFamily="34" charset="0"/>
              <a:buChar char="•"/>
            </a:pPr>
            <a:r>
              <a:rPr lang="en-US" dirty="0" smtClean="0"/>
              <a:t>This</a:t>
            </a:r>
            <a:r>
              <a:rPr lang="en-US" baseline="0" dirty="0" smtClean="0"/>
              <a:t> image represents our </a:t>
            </a:r>
            <a:r>
              <a:rPr lang="en-US" baseline="0" dirty="0" err="1" smtClean="0"/>
              <a:t>riskDNA</a:t>
            </a:r>
            <a:r>
              <a:rPr lang="en-US" baseline="0" dirty="0" smtClean="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smtClean="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18</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definition?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Prediction problems tend are</a:t>
            </a:r>
            <a:r>
              <a:rPr lang="en-US" baseline="0" dirty="0" smtClean="0"/>
              <a:t> not necessarily causal. The goal is to find a quantitative representation of a phenomenon that uses data to accurately predict a quantity. For example, predicting a stock price, predicting what someone would want to watch on </a:t>
            </a:r>
            <a:r>
              <a:rPr lang="en-US" baseline="0" dirty="0" err="1" smtClean="0"/>
              <a:t>netflix</a:t>
            </a:r>
            <a:r>
              <a:rPr lang="en-US" baseline="0" dirty="0" smtClean="0"/>
              <a:t>, etc.</a:t>
            </a:r>
          </a:p>
          <a:p>
            <a:pPr marL="171450" indent="-171450">
              <a:buFont typeface="Arial" charset="0"/>
              <a:buChar char="•"/>
            </a:pPr>
            <a:r>
              <a:rPr lang="en-US" baseline="0" dirty="0" smtClean="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While any data</a:t>
            </a:r>
            <a:r>
              <a:rPr lang="en-US" baseline="0" dirty="0" smtClean="0"/>
              <a:t> can be used to create a model, the model is only useful if the units fit the decision</a:t>
            </a:r>
            <a:endParaRPr lang="en-US" dirty="0" smtClean="0"/>
          </a:p>
          <a:p>
            <a:pPr marL="171450" indent="-171450">
              <a:buFont typeface="Arial" charset="0"/>
              <a:buChar char="•"/>
            </a:pPr>
            <a:r>
              <a:rPr lang="en-US" dirty="0" smtClean="0"/>
              <a:t>Example: A fighter</a:t>
            </a:r>
            <a:r>
              <a:rPr lang="en-US" baseline="0" dirty="0" smtClean="0"/>
              <a:t> pilot and autopilot cannot control the plane if the flight instrument readings like altitude, speed, among other things are updated every 45 minutes</a:t>
            </a:r>
          </a:p>
          <a:p>
            <a:pPr marL="171450" indent="-171450">
              <a:buFont typeface="Arial" charset="0"/>
              <a:buChar char="•"/>
            </a:pPr>
            <a:r>
              <a:rPr lang="en-US" baseline="0" dirty="0" smtClean="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Data pipeline is an indication of whether the generation of new data is on a sufficiently quick pace to support a supervised learning model’s use.</a:t>
            </a:r>
          </a:p>
          <a:p>
            <a:pPr marL="628650" lvl="1" indent="-171450">
              <a:buFont typeface="Arial" charset="0"/>
              <a:buChar char="•"/>
            </a:pPr>
            <a:r>
              <a:rPr lang="en-US" baseline="0" dirty="0" smtClean="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Motivating point</a:t>
            </a: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3</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81284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investigation found that the tell-tale signs of fire were </a:t>
            </a:r>
            <a:r>
              <a:rPr lang="en-US" baseline="0" dirty="0" smtClean="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4</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statistical perspective, this is a fundamental difference between</a:t>
            </a:r>
            <a:r>
              <a:rPr lang="en-US" baseline="0" dirty="0" smtClean="0"/>
              <a:t> most of the social sciences and data science. </a:t>
            </a:r>
          </a:p>
          <a:p>
            <a:r>
              <a:rPr lang="en-US" baseline="0" dirty="0" smtClean="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2049611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1180566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941412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75329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5</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a:p>
        </p:txBody>
      </p:sp>
    </p:spTree>
    <p:extLst>
      <p:ext uri="{BB962C8B-B14F-4D97-AF65-F5344CB8AC3E}">
        <p14:creationId xmlns:p14="http://schemas.microsoft.com/office/powerpoint/2010/main" val="1319286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60</a:t>
            </a:fld>
            <a:endParaRPr lang="en-US"/>
          </a:p>
        </p:txBody>
      </p:sp>
    </p:spTree>
    <p:extLst>
      <p:ext uri="{BB962C8B-B14F-4D97-AF65-F5344CB8AC3E}">
        <p14:creationId xmlns:p14="http://schemas.microsoft.com/office/powerpoint/2010/main" val="1817954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61</a:t>
            </a:fld>
            <a:endParaRPr lang="en-US"/>
          </a:p>
        </p:txBody>
      </p:sp>
    </p:spTree>
    <p:extLst>
      <p:ext uri="{BB962C8B-B14F-4D97-AF65-F5344CB8AC3E}">
        <p14:creationId xmlns:p14="http://schemas.microsoft.com/office/powerpoint/2010/main" val="963423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62</a:t>
            </a:fld>
            <a:endParaRPr lang="en-US"/>
          </a:p>
        </p:txBody>
      </p:sp>
    </p:spTree>
    <p:extLst>
      <p:ext uri="{BB962C8B-B14F-4D97-AF65-F5344CB8AC3E}">
        <p14:creationId xmlns:p14="http://schemas.microsoft.com/office/powerpoint/2010/main" val="732971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63</a:t>
            </a:fld>
            <a:endParaRPr lang="en-US"/>
          </a:p>
        </p:txBody>
      </p:sp>
    </p:spTree>
    <p:extLst>
      <p:ext uri="{BB962C8B-B14F-4D97-AF65-F5344CB8AC3E}">
        <p14:creationId xmlns:p14="http://schemas.microsoft.com/office/powerpoint/2010/main" val="1701193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64</a:t>
            </a:fld>
            <a:endParaRPr lang="en-US"/>
          </a:p>
        </p:txBody>
      </p:sp>
    </p:spTree>
    <p:extLst>
      <p:ext uri="{BB962C8B-B14F-4D97-AF65-F5344CB8AC3E}">
        <p14:creationId xmlns:p14="http://schemas.microsoft.com/office/powerpoint/2010/main" val="20081154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65</a:t>
            </a:fld>
            <a:endParaRPr lang="en-US"/>
          </a:p>
        </p:txBody>
      </p:sp>
    </p:spTree>
    <p:extLst>
      <p:ext uri="{BB962C8B-B14F-4D97-AF65-F5344CB8AC3E}">
        <p14:creationId xmlns:p14="http://schemas.microsoft.com/office/powerpoint/2010/main" val="10275311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66</a:t>
            </a:fld>
            <a:endParaRPr lang="en-US"/>
          </a:p>
        </p:txBody>
      </p:sp>
    </p:spTree>
    <p:extLst>
      <p:ext uri="{BB962C8B-B14F-4D97-AF65-F5344CB8AC3E}">
        <p14:creationId xmlns:p14="http://schemas.microsoft.com/office/powerpoint/2010/main" val="3389093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67</a:t>
            </a:fld>
            <a:endParaRPr lang="en-US"/>
          </a:p>
        </p:txBody>
      </p:sp>
    </p:spTree>
    <p:extLst>
      <p:ext uri="{BB962C8B-B14F-4D97-AF65-F5344CB8AC3E}">
        <p14:creationId xmlns:p14="http://schemas.microsoft.com/office/powerpoint/2010/main" val="510471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68</a:t>
            </a:fld>
            <a:endParaRPr lang="en-US"/>
          </a:p>
        </p:txBody>
      </p:sp>
    </p:spTree>
    <p:extLst>
      <p:ext uri="{BB962C8B-B14F-4D97-AF65-F5344CB8AC3E}">
        <p14:creationId xmlns:p14="http://schemas.microsoft.com/office/powerpoint/2010/main" val="17872622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69</a:t>
            </a:fld>
            <a:endParaRPr lang="en-US"/>
          </a:p>
        </p:txBody>
      </p:sp>
    </p:spTree>
    <p:extLst>
      <p:ext uri="{BB962C8B-B14F-4D97-AF65-F5344CB8AC3E}">
        <p14:creationId xmlns:p14="http://schemas.microsoft.com/office/powerpoint/2010/main" val="207482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70</a:t>
            </a:fld>
            <a:endParaRPr lang="en-US"/>
          </a:p>
        </p:txBody>
      </p:sp>
    </p:spTree>
    <p:extLst>
      <p:ext uri="{BB962C8B-B14F-4D97-AF65-F5344CB8AC3E}">
        <p14:creationId xmlns:p14="http://schemas.microsoft.com/office/powerpoint/2010/main" val="684447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71</a:t>
            </a:fld>
            <a:endParaRPr lang="en-US"/>
          </a:p>
        </p:txBody>
      </p:sp>
    </p:spTree>
    <p:extLst>
      <p:ext uri="{BB962C8B-B14F-4D97-AF65-F5344CB8AC3E}">
        <p14:creationId xmlns:p14="http://schemas.microsoft.com/office/powerpoint/2010/main" val="12030949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72</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82900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2/27/17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2/27/17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2/27/17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2/27/17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3.jpe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19.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3.jpeg"/><Relationship Id="rId11"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1" Type="http://schemas.openxmlformats.org/officeDocument/2006/relationships/image" Target="../media/image3.jpeg"/><Relationship Id="rId12"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wmf"/><Relationship Id="rId6" Type="http://schemas.openxmlformats.org/officeDocument/2006/relationships/image" Target="../media/image9.wm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a:t>
            </a:r>
            <a:r>
              <a:rPr lang="en-US" sz="3600" b="1" dirty="0">
                <a:solidFill>
                  <a:schemeClr val="tx2"/>
                </a:solidFill>
                <a:latin typeface="Avenir Book" charset="0"/>
                <a:ea typeface="Avenir Book" charset="0"/>
                <a:cs typeface="Avenir Book" charset="0"/>
              </a:rPr>
              <a:t>6</a:t>
            </a:r>
            <a:r>
              <a:rPr lang="en-US" sz="3600" b="1" dirty="0" smtClean="0">
                <a:solidFill>
                  <a:schemeClr val="tx2"/>
                </a:solidFill>
                <a:latin typeface="Avenir Book" charset="0"/>
                <a:ea typeface="Avenir Book" charset="0"/>
                <a:cs typeface="Avenir Book" charset="0"/>
              </a:rPr>
              <a:t>: Intro to Supervised Learning</a:t>
            </a:r>
          </a:p>
          <a:p>
            <a:r>
              <a:rPr lang="en-US" sz="2000" dirty="0" smtClean="0">
                <a:solidFill>
                  <a:schemeClr val="tx2"/>
                </a:solidFill>
                <a:latin typeface="Avenir Book" charset="0"/>
                <a:ea typeface="Avenir Book" charset="0"/>
                <a:cs typeface="Avenir Book" charset="0"/>
              </a:rPr>
              <a:t>Intro to Data Science for Public Policy</a:t>
            </a:r>
          </a:p>
          <a:p>
            <a:r>
              <a:rPr lang="en-US" sz="2000" dirty="0" smtClean="0">
                <a:solidFill>
                  <a:schemeClr val="tx2"/>
                </a:solidFill>
                <a:latin typeface="Avenir Book" charset="0"/>
                <a:ea typeface="Avenir Book" charset="0"/>
                <a:cs typeface="Avenir Book" charset="0"/>
              </a:rPr>
              <a:t>Spring 2017</a:t>
            </a: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 + Dan Hammer</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smtClean="0">
                <a:solidFill>
                  <a:schemeClr val="tx1">
                    <a:lumMod val="65000"/>
                    <a:lumOff val="35000"/>
                  </a:schemeClr>
                </a:solidFill>
                <a:latin typeface="Avenir Book" charset="0"/>
                <a:ea typeface="Avenir Book" charset="0"/>
                <a:cs typeface="Avenir Book" charset="0"/>
              </a:rPr>
              <a:t>Pr</a:t>
            </a:r>
            <a:r>
              <a:rPr lang="en-US" sz="3600" b="0" cap="none" dirty="0" smtClean="0">
                <a:solidFill>
                  <a:schemeClr val="tx1">
                    <a:lumMod val="65000"/>
                    <a:lumOff val="35000"/>
                  </a:schemeClr>
                </a:solidFill>
                <a:latin typeface="Avenir Book" charset="0"/>
                <a:ea typeface="Avenir Book" charset="0"/>
                <a:cs typeface="Avenir Book" charset="0"/>
              </a:rPr>
              <a:t>(Fire) = </a:t>
            </a:r>
            <a:r>
              <a:rPr lang="en-US" sz="3600" b="0" i="1" cap="none" dirty="0" smtClean="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“Dependent Variable”, “Label” or “Target”</a:t>
            </a:r>
            <a:endParaRPr lang="en-US" dirty="0">
              <a:latin typeface="Avenir Book" charset="0"/>
              <a:ea typeface="Avenir Book" charset="0"/>
              <a:cs typeface="Avenir Book" charset="0"/>
            </a:endParaRP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a:t>
            </a:r>
            <a:r>
              <a:rPr lang="en-US" smtClean="0">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a:t>
            </a:r>
            <a:r>
              <a:rPr lang="en-US" i="1" dirty="0" smtClean="0">
                <a:solidFill>
                  <a:schemeClr val="bg1">
                    <a:lumMod val="50000"/>
                  </a:schemeClr>
                </a:solidFill>
                <a:latin typeface="Avenir Book" charset="0"/>
                <a:ea typeface="Avenir Book" charset="0"/>
                <a:cs typeface="Avenir Book" charset="0"/>
              </a:rPr>
              <a:t>incident</a:t>
            </a:r>
            <a:endParaRPr lang="en-US" i="1" dirty="0">
              <a:solidFill>
                <a:schemeClr val="bg1">
                  <a:lumMod val="50000"/>
                </a:schemeClr>
              </a:solidFill>
              <a:latin typeface="Avenir Book" charset="0"/>
              <a:ea typeface="Avenir Book" charset="0"/>
              <a:cs typeface="Avenir Book" charset="0"/>
            </a:endParaRP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&lt;</a:t>
            </a:r>
            <a:r>
              <a:rPr lang="en-US" sz="3600" dirty="0" smtClean="0">
                <a:solidFill>
                  <a:schemeClr val="bg1">
                    <a:lumMod val="65000"/>
                  </a:schemeClr>
                </a:solidFill>
                <a:latin typeface="Avenir Book" charset="0"/>
                <a:ea typeface="Avenir Book" charset="0"/>
                <a:cs typeface="Avenir Book" charset="0"/>
              </a:rPr>
              <a:t>break&gt;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18</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Predicting</a:t>
            </a:r>
            <a:r>
              <a:rPr lang="en-US" sz="2000" dirty="0" smtClean="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a:t>
            </a:r>
            <a:r>
              <a:rPr lang="en-US" sz="2000" b="1" dirty="0" smtClean="0">
                <a:solidFill>
                  <a:schemeClr val="bg1"/>
                </a:solidFill>
                <a:latin typeface="Avenir Book" charset="0"/>
                <a:ea typeface="Avenir Book" charset="0"/>
                <a:cs typeface="Avenir Book" charset="0"/>
              </a:rPr>
              <a:t>dentifying</a:t>
            </a:r>
            <a:r>
              <a:rPr lang="en-US" sz="2000" dirty="0" smtClean="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a:t>
            </a:r>
            <a:r>
              <a:rPr lang="en-US" sz="2000" dirty="0" smtClean="0">
                <a:latin typeface="Avenir Book" charset="0"/>
                <a:ea typeface="Avenir Book" charset="0"/>
                <a:cs typeface="Avenir Book" charset="0"/>
              </a:rPr>
              <a:t>events.</a:t>
            </a:r>
            <a:endParaRPr lang="en-US" sz="2000" dirty="0">
              <a:latin typeface="Avenir Book" charset="0"/>
              <a:ea typeface="Avenir Book" charset="0"/>
              <a:cs typeface="Avenir Book" charset="0"/>
            </a:endParaRP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Determining</a:t>
            </a:r>
            <a:r>
              <a:rPr lang="en-US" sz="2000" dirty="0" smtClean="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a:t>
            </a:r>
            <a:r>
              <a:rPr lang="en-US" sz="2000" dirty="0" smtClean="0">
                <a:latin typeface="Avenir Book" charset="0"/>
                <a:ea typeface="Avenir Book" charset="0"/>
                <a:cs typeface="Avenir Book" charset="0"/>
              </a:rPr>
              <a:t>patient </a:t>
            </a:r>
            <a:r>
              <a:rPr lang="en-US" sz="2000" dirty="0">
                <a:latin typeface="Avenir Book" charset="0"/>
                <a:ea typeface="Avenir Book" charset="0"/>
                <a:cs typeface="Avenir Book" charset="0"/>
              </a:rPr>
              <a:t>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Avenir Book" charset="0"/>
                <a:ea typeface="Avenir Book" charset="0"/>
                <a:cs typeface="Avenir Book" charset="0"/>
              </a:rPr>
              <a:t> </a:t>
            </a:r>
            <a:r>
              <a:rPr lang="en-US" sz="2000" b="1" dirty="0" smtClean="0">
                <a:solidFill>
                  <a:schemeClr val="bg1"/>
                </a:solidFill>
                <a:latin typeface="Avenir Book" charset="0"/>
                <a:ea typeface="Avenir Book" charset="0"/>
                <a:cs typeface="Avenir Book" charset="0"/>
              </a:rPr>
              <a:t>Estimating</a:t>
            </a:r>
            <a:r>
              <a:rPr lang="en-US" sz="2000" dirty="0" smtClean="0">
                <a:solidFill>
                  <a:schemeClr val="bg1"/>
                </a:solidFill>
                <a:latin typeface="Avenir Book" charset="0"/>
                <a:ea typeface="Avenir Book" charset="0"/>
                <a:cs typeface="Avenir Book" charset="0"/>
              </a:rPr>
              <a:t> outcomes from any policy question or risk mitigation initiative.</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Mining </a:t>
            </a:r>
            <a:r>
              <a:rPr lang="en-US" sz="2000" dirty="0" smtClean="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smtClean="0">
                <a:latin typeface="Avenir Book" charset="0"/>
                <a:ea typeface="Avenir Book" charset="0"/>
                <a:cs typeface="Avenir Book" charset="0"/>
              </a:rPr>
              <a:t>Optimizing </a:t>
            </a:r>
            <a:r>
              <a:rPr lang="en-US" sz="2000" dirty="0" smtClean="0">
                <a:latin typeface="Avenir Book" charset="0"/>
                <a:ea typeface="Avenir Book" charset="0"/>
                <a:cs typeface="Avenir Book" charset="0"/>
              </a:rPr>
              <a:t>and</a:t>
            </a:r>
            <a:r>
              <a:rPr lang="en-US" sz="2000" b="1" dirty="0" smtClean="0">
                <a:latin typeface="Avenir Book" charset="0"/>
                <a:ea typeface="Avenir Book" charset="0"/>
                <a:cs typeface="Avenir Book" charset="0"/>
              </a:rPr>
              <a:t> reallocating </a:t>
            </a:r>
            <a:r>
              <a:rPr lang="en-US" sz="2000" dirty="0" smtClean="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Monitoring</a:t>
            </a:r>
            <a:r>
              <a:rPr lang="en-US" sz="2000" dirty="0" smtClean="0">
                <a:solidFill>
                  <a:schemeClr val="bg1"/>
                </a:solidFill>
                <a:latin typeface="Avenir Book" charset="0"/>
                <a:ea typeface="Avenir Book" charset="0"/>
                <a:cs typeface="Avenir Book" charset="0"/>
              </a:rPr>
              <a:t> for spikes in adverse activity.</a:t>
            </a:r>
            <a:endParaRPr lang="en-US" sz="2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2023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smtClean="0">
                <a:solidFill>
                  <a:schemeClr val="tx2"/>
                </a:solidFill>
                <a:latin typeface="Avenir Book" charset="0"/>
                <a:ea typeface="Avenir Book" charset="0"/>
                <a:cs typeface="Avenir Book" charset="0"/>
              </a:rPr>
              <a:t>Motivation</a:t>
            </a:r>
            <a:endParaRPr lang="en-US" sz="3600" dirty="0">
              <a:solidFill>
                <a:schemeClr val="tx2"/>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Supervised Learning </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&lt;</a:t>
            </a:r>
            <a:r>
              <a:rPr lang="en-US" sz="3600" dirty="0" smtClean="0">
                <a:solidFill>
                  <a:schemeClr val="bg1">
                    <a:lumMod val="65000"/>
                  </a:schemeClr>
                </a:solidFill>
                <a:latin typeface="Avenir Book" charset="0"/>
                <a:ea typeface="Avenir Book" charset="0"/>
                <a:cs typeface="Avenir Book" charset="0"/>
              </a:rPr>
              <a:t>break</a:t>
            </a:r>
            <a:r>
              <a:rPr lang="en-US" sz="3600" dirty="0" smtClean="0">
                <a:solidFill>
                  <a:schemeClr val="bg1">
                    <a:lumMod val="65000"/>
                  </a:schemeClr>
                </a:solidFill>
                <a:latin typeface="Avenir Book" charset="0"/>
                <a:ea typeface="Avenir Book" charset="0"/>
                <a:cs typeface="Avenir Book" charset="0"/>
              </a:rPr>
              <a:t>&gt;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t>
            </a:r>
            <a:r>
              <a:rPr lang="en-US" sz="3600" dirty="0" smtClean="0">
                <a:solidFill>
                  <a:schemeClr val="bg1">
                    <a:lumMod val="65000"/>
                  </a:schemeClr>
                </a:solidFill>
                <a:latin typeface="Avenir Book" charset="0"/>
                <a:ea typeface="Avenir Book" charset="0"/>
                <a:cs typeface="Avenir Book" charset="0"/>
              </a:rPr>
              <a:t>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170099"/>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Any empirical task where a set of </a:t>
            </a:r>
            <a:r>
              <a:rPr lang="en-US" sz="4000" dirty="0" smtClean="0">
                <a:solidFill>
                  <a:srgbClr val="0070C0"/>
                </a:solidFill>
                <a:latin typeface="Al Bayan Plain" charset="-78"/>
                <a:ea typeface="Al Bayan Plain" charset="-78"/>
                <a:cs typeface="Al Bayan Plain" charset="-78"/>
              </a:rPr>
              <a:t>examples/labels/dependent/Y</a:t>
            </a:r>
            <a:r>
              <a:rPr lang="en-US" sz="4000" dirty="0" smtClean="0">
                <a:solidFill>
                  <a:srgbClr val="0070C0"/>
                </a:solidFill>
                <a:latin typeface="Helvetica Neue Thin" charset="0"/>
                <a:ea typeface="Helvetica Neue Thin" charset="0"/>
                <a:cs typeface="Helvetica Neue Thin" charset="0"/>
              </a:rPr>
              <a:t> is predicted using corresponding </a:t>
            </a:r>
            <a:r>
              <a:rPr lang="en-US" sz="4000" dirty="0">
                <a:solidFill>
                  <a:srgbClr val="0070C0"/>
                </a:solidFill>
                <a:latin typeface="Al Bayan Plain" charset="-78"/>
                <a:ea typeface="Al Bayan Plain" charset="-78"/>
                <a:cs typeface="Al Bayan Plain" charset="-78"/>
              </a:rPr>
              <a:t>predictors/independent/features/X</a:t>
            </a:r>
            <a:r>
              <a:rPr lang="en-US" sz="4000" dirty="0" smtClean="0">
                <a:solidFill>
                  <a:srgbClr val="0070C0"/>
                </a:solidFill>
                <a:latin typeface="Helvetica Neue Thin" charset="0"/>
                <a:ea typeface="Helvetica Neue Thin" charset="0"/>
                <a:cs typeface="Helvetica Neue Thin" charset="0"/>
              </a:rPr>
              <a:t>. The predictions are constructed by mapping X’s to Y’s with the goal of minimizing prediction error.</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849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It’s supervised because the algorithm is learning from the examples you provide it.</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69171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Experiment Design</a:t>
            </a:r>
            <a:endParaRPr lang="en-US" sz="40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smtClean="0">
                <a:solidFill>
                  <a:srgbClr val="0070C0"/>
                </a:solidFill>
                <a:latin typeface="Helvetica Neue Thin" charset="0"/>
                <a:ea typeface="Helvetica Neue Thin" charset="0"/>
                <a:cs typeface="Helvetica Neue Thin" charset="0"/>
              </a:rPr>
              <a:t>Question</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a:t>
            </a:r>
            <a:r>
              <a:rPr lang="en-US" sz="3600" dirty="0" smtClean="0">
                <a:solidFill>
                  <a:srgbClr val="0070C0"/>
                </a:solidFill>
                <a:latin typeface="Helvetica Neue Thin" charset="0"/>
                <a:ea typeface="Helvetica Neue Thin" charset="0"/>
                <a:cs typeface="Helvetica Neue Thin" charset="0"/>
              </a:rPr>
              <a:t>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smtClean="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Area Under the Curve</a:t>
            </a:r>
            <a:endParaRPr lang="en-US" sz="4000" dirty="0" smtClean="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smtClean="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707886"/>
          </a:xfrm>
          <a:prstGeom prst="rect">
            <a:avLst/>
          </a:prstGeom>
        </p:spPr>
        <p:txBody>
          <a:bodyPr wrap="square">
            <a:spAutoFit/>
          </a:bodyPr>
          <a:lstStyle/>
          <a:p>
            <a:pPr marL="742950" indent="-742950">
              <a:buFont typeface="+mj-lt"/>
              <a:buAutoNum type="arabicPeriod" startAt="4"/>
              <a:defRPr/>
            </a:pPr>
            <a:r>
              <a:rPr lang="en-US" sz="4000" b="1" dirty="0" smtClean="0">
                <a:solidFill>
                  <a:srgbClr val="0070C0"/>
                </a:solidFill>
                <a:latin typeface="Helvetica Neue Thin" charset="0"/>
                <a:ea typeface="Helvetica Neue Thin" charset="0"/>
                <a:cs typeface="Helvetica Neue Thin" charset="0"/>
              </a:rPr>
              <a:t>Experimental design</a:t>
            </a:r>
            <a:endParaRPr lang="en-US" sz="4000" b="1"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3184663" y="2762191"/>
            <a:ext cx="11266833" cy="707886"/>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None/>
              <a:tabLst/>
              <a:defRPr/>
            </a:pPr>
            <a:r>
              <a:rPr lang="en-US" sz="4000" dirty="0" smtClean="0">
                <a:solidFill>
                  <a:srgbClr val="0070C0"/>
                </a:solidFill>
                <a:latin typeface="Helvetica Neue Thin" charset="0"/>
                <a:ea typeface="Helvetica Neue Thin" charset="0"/>
                <a:cs typeface="Helvetica Neue Thin" charset="0"/>
              </a:rPr>
              <a:t>An icebreaker example</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651716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3</a:t>
            </a:r>
            <a:r>
              <a:rPr lang="en-US" sz="4400" baseline="30000" dirty="0" smtClean="0">
                <a:solidFill>
                  <a:srgbClr val="0070C0"/>
                </a:solidFill>
                <a:latin typeface="Helvetica Neue Thin" charset="0"/>
                <a:ea typeface="Helvetica Neue Thin" charset="0"/>
                <a:cs typeface="Helvetica Neue Thin" charset="0"/>
              </a:rPr>
              <a:t>rd</a:t>
            </a:r>
            <a:r>
              <a:rPr lang="en-US" sz="4400" dirty="0" smtClean="0">
                <a:solidFill>
                  <a:srgbClr val="0070C0"/>
                </a:solidFill>
                <a:latin typeface="Helvetica Neue Thin" charset="0"/>
                <a:ea typeface="Helvetica Neue Thin" charset="0"/>
                <a:cs typeface="Helvetica Neue Thin" charset="0"/>
              </a:rPr>
              <a:t> and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values likely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a:t>
            </a:r>
            <a:r>
              <a:rPr lang="en-US" sz="6000" b="1" dirty="0" smtClean="0">
                <a:solidFill>
                  <a:schemeClr val="accent1"/>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16		 32</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a:t>
            </a:r>
            <a:r>
              <a:rPr lang="en-US" sz="6000" b="1" dirty="0" smtClean="0">
                <a:solidFill>
                  <a:schemeClr val="accent6"/>
                </a:solidFill>
                <a:latin typeface="Avenir Book" charset="0"/>
                <a:ea typeface="Avenir Book" charset="0"/>
                <a:cs typeface="Avenir Book" charset="0"/>
              </a:rPr>
              <a:t>8</a:t>
            </a:r>
            <a:r>
              <a:rPr lang="en-US" sz="6000" b="1" dirty="0" smtClean="0">
                <a:solidFill>
                  <a:schemeClr val="accent1"/>
                </a:solidFill>
                <a:latin typeface="Avenir Book" charset="0"/>
                <a:ea typeface="Avenir Book" charset="0"/>
                <a:cs typeface="Avenir Book" charset="0"/>
              </a:rPr>
              <a:t>		16		 32	 </a:t>
            </a:r>
            <a:r>
              <a:rPr lang="en-US" sz="6000" b="1" dirty="0" smtClean="0">
                <a:solidFill>
                  <a:schemeClr val="accent6"/>
                </a:solidFill>
                <a:latin typeface="Avenir Book" charset="0"/>
                <a:ea typeface="Avenir Book" charset="0"/>
                <a:cs typeface="Avenir Book" charset="0"/>
              </a:rPr>
              <a:t>64</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45744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		  </a:t>
            </a:r>
            <a:r>
              <a:rPr lang="en-US" sz="6000" b="1" dirty="0" smtClean="0">
                <a:solidFill>
                  <a:schemeClr val="accent6"/>
                </a:solidFill>
                <a:latin typeface="Avenir Book" charset="0"/>
                <a:ea typeface="Avenir Book" charset="0"/>
                <a:cs typeface="Avenir Book" charset="0"/>
              </a:rPr>
              <a:t>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2013884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a:t>
            </a:r>
            <a:r>
              <a:rPr lang="en-US" sz="5400" b="1" dirty="0" smtClean="0">
                <a:solidFill>
                  <a:schemeClr val="accent6"/>
                </a:solidFill>
                <a:latin typeface="Avenir Book" charset="0"/>
                <a:ea typeface="Avenir Book" charset="0"/>
                <a:cs typeface="Avenir Book" charset="0"/>
              </a:rPr>
              <a:t>-.28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a:solidFill>
                  <a:schemeClr val="accent1"/>
                </a:solidFill>
                <a:latin typeface="Avenir Book" charset="0"/>
                <a:ea typeface="Avenir Book" charset="0"/>
                <a:cs typeface="Avenir Book" charset="0"/>
              </a:rPr>
              <a:t> </a:t>
            </a:r>
            <a:r>
              <a:rPr lang="en-US" sz="5400" b="1" dirty="0" smtClean="0">
                <a:solidFill>
                  <a:schemeClr val="accent1"/>
                </a:solidFill>
                <a:latin typeface="Avenir Book" charset="0"/>
                <a:ea typeface="Avenir Book" charset="0"/>
                <a:cs typeface="Avenir Book" charset="0"/>
              </a:rPr>
              <a:t>Z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smtClean="0">
                <a:solidFill>
                  <a:schemeClr val="accent6"/>
                </a:solidFill>
                <a:latin typeface="Avenir Book" charset="0"/>
                <a:ea typeface="Avenir Book" charset="0"/>
                <a:cs typeface="Avenir Book" charset="0"/>
              </a:rPr>
              <a:t>Z</a:t>
            </a:r>
            <a:r>
              <a:rPr lang="en-US" sz="5400" b="1" dirty="0" smtClean="0">
                <a:solidFill>
                  <a:schemeClr val="accent1"/>
                </a:solidFill>
                <a:latin typeface="Avenir Book" charset="0"/>
                <a:ea typeface="Avenir Book" charset="0"/>
                <a:cs typeface="Avenir Book" charset="0"/>
              </a:rPr>
              <a:t>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40</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Question</a:t>
            </a:r>
            <a:endParaRPr lang="en-US" sz="3600" dirty="0" smtClean="0">
              <a:solidFill>
                <a:schemeClr val="bg1"/>
              </a:solidFill>
              <a:latin typeface="Avenir Book" charset="0"/>
              <a:ea typeface="Avenir Book" charset="0"/>
              <a:cs typeface="Avenir Book" charset="0"/>
            </a:endParaRPr>
          </a:p>
        </p:txBody>
      </p:sp>
      <p:sp>
        <p:nvSpPr>
          <p:cNvPr id="8" name="TextBox 7"/>
          <p:cNvSpPr txBox="1"/>
          <p:nvPr/>
        </p:nvSpPr>
        <p:spPr>
          <a:xfrm>
            <a:off x="1729975" y="1839154"/>
            <a:ext cx="11123352" cy="1089529"/>
          </a:xfrm>
          <a:prstGeom prst="rect">
            <a:avLst/>
          </a:prstGeom>
          <a:noFill/>
        </p:spPr>
        <p:txBody>
          <a:bodyPr wrap="square" rtlCol="0">
            <a:spAutoFit/>
          </a:bodyPr>
          <a:lstStyle/>
          <a:p>
            <a:r>
              <a:rPr lang="en-US" sz="3600" b="1" dirty="0" smtClean="0">
                <a:solidFill>
                  <a:schemeClr val="accent1"/>
                </a:solidFill>
                <a:latin typeface="Avenir Book" charset="0"/>
                <a:ea typeface="Avenir Book" charset="0"/>
                <a:cs typeface="Avenir Book" charset="0"/>
              </a:rPr>
              <a:t>2		4		[  ]		16		 32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1" name="TextBox 10"/>
          <p:cNvSpPr txBox="1"/>
          <p:nvPr/>
        </p:nvSpPr>
        <p:spPr>
          <a:xfrm>
            <a:off x="1729975" y="5249307"/>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D		A		Z		Z		L		E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3" name="TextBox 12"/>
          <p:cNvSpPr txBox="1"/>
          <p:nvPr/>
        </p:nvSpPr>
        <p:spPr>
          <a:xfrm>
            <a:off x="1594291" y="4174066"/>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0.8		0.9		0.14		-.75		-.95		-.28</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5" name="TextBox 14"/>
          <p:cNvSpPr txBox="1"/>
          <p:nvPr/>
        </p:nvSpPr>
        <p:spPr>
          <a:xfrm>
            <a:off x="1729975" y="2885887"/>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a:t>
            </a:r>
            <a:r>
              <a:rPr lang="en-US" sz="3600" b="1" dirty="0" smtClean="0">
                <a:solidFill>
                  <a:schemeClr val="accent1"/>
                </a:solidFill>
                <a:latin typeface="Avenir Book" charset="0"/>
                <a:ea typeface="Avenir Book" charset="0"/>
                <a:cs typeface="Avenir Book" charset="0"/>
              </a:rPr>
              <a:t>		1		2		 3		  5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6" name="TextBox 15"/>
          <p:cNvSpPr txBox="1"/>
          <p:nvPr/>
        </p:nvSpPr>
        <p:spPr>
          <a:xfrm>
            <a:off x="361954" y="173528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#1</a:t>
            </a:r>
            <a:endParaRPr lang="en-US" sz="3600" b="1" dirty="0">
              <a:solidFill>
                <a:schemeClr val="bg1"/>
              </a:solidFill>
              <a:latin typeface="Avenir Book" charset="0"/>
              <a:ea typeface="Avenir Book" charset="0"/>
              <a:cs typeface="Avenir Book" charset="0"/>
            </a:endParaRPr>
          </a:p>
        </p:txBody>
      </p:sp>
      <p:sp>
        <p:nvSpPr>
          <p:cNvPr id="17" name="TextBox 16"/>
          <p:cNvSpPr txBox="1"/>
          <p:nvPr/>
        </p:nvSpPr>
        <p:spPr>
          <a:xfrm>
            <a:off x="361950" y="2869773"/>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#2</a:t>
            </a:r>
            <a:endParaRPr lang="en-US" sz="3600" b="1" dirty="0">
              <a:solidFill>
                <a:schemeClr val="bg1"/>
              </a:solidFill>
              <a:latin typeface="Avenir Book" charset="0"/>
              <a:ea typeface="Avenir Book" charset="0"/>
              <a:cs typeface="Avenir Book" charset="0"/>
            </a:endParaRPr>
          </a:p>
        </p:txBody>
      </p:sp>
      <p:sp>
        <p:nvSpPr>
          <p:cNvPr id="18" name="TextBox 17"/>
          <p:cNvSpPr txBox="1"/>
          <p:nvPr/>
        </p:nvSpPr>
        <p:spPr>
          <a:xfrm>
            <a:off x="361950" y="4023744"/>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#3</a:t>
            </a:r>
            <a:endParaRPr lang="en-US" sz="3600" b="1" dirty="0">
              <a:solidFill>
                <a:schemeClr val="bg1"/>
              </a:solidFill>
              <a:latin typeface="Avenir Book" charset="0"/>
              <a:ea typeface="Avenir Book" charset="0"/>
              <a:cs typeface="Avenir Book" charset="0"/>
            </a:endParaRPr>
          </a:p>
        </p:txBody>
      </p:sp>
      <p:sp>
        <p:nvSpPr>
          <p:cNvPr id="19" name="TextBox 18"/>
          <p:cNvSpPr txBox="1"/>
          <p:nvPr/>
        </p:nvSpPr>
        <p:spPr>
          <a:xfrm>
            <a:off x="361951" y="520204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#4</a:t>
            </a:r>
            <a:endParaRPr lang="en-US" sz="3600" b="1" dirty="0">
              <a:solidFill>
                <a:schemeClr val="bg1"/>
              </a:solidFill>
              <a:latin typeface="Avenir Book" charset="0"/>
              <a:ea typeface="Avenir Book" charset="0"/>
              <a:cs typeface="Avenir Book" charset="0"/>
            </a:endParaRP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smtClean="0">
                <a:solidFill>
                  <a:srgbClr val="0070C0"/>
                </a:solidFill>
                <a:latin typeface="Helvetica Neue Thin" charset="0"/>
                <a:ea typeface="Helvetica Neue Thin" charset="0"/>
                <a:cs typeface="Helvetica Neue Thin" charset="0"/>
              </a:rPr>
              <a:t>What is the difference between #1/#2 and #3/#4?</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19379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The Point</a:t>
            </a:r>
            <a:endParaRPr lang="en-US" sz="3600" dirty="0" smtClean="0">
              <a:solidFill>
                <a:schemeClr val="bg1"/>
              </a:solidFill>
              <a:latin typeface="Avenir Book" charset="0"/>
              <a:ea typeface="Avenir Book" charset="0"/>
              <a:cs typeface="Avenir Book" charset="0"/>
            </a:endParaRPr>
          </a:p>
        </p:txBody>
      </p:sp>
      <p:sp>
        <p:nvSpPr>
          <p:cNvPr id="21" name="Rectangle 20"/>
          <p:cNvSpPr/>
          <p:nvPr/>
        </p:nvSpPr>
        <p:spPr>
          <a:xfrm>
            <a:off x="1818525" y="3103482"/>
            <a:ext cx="9434945" cy="2800767"/>
          </a:xfrm>
          <a:prstGeom prst="rect">
            <a:avLst/>
          </a:prstGeom>
        </p:spPr>
        <p:txBody>
          <a:bodyPr wrap="square">
            <a:spAutoFit/>
          </a:bodyPr>
          <a:lstStyle/>
          <a:p>
            <a:pPr>
              <a:defRPr/>
            </a:pPr>
            <a:r>
              <a:rPr lang="en-US" sz="4400" dirty="0" smtClean="0">
                <a:solidFill>
                  <a:srgbClr val="0070C0"/>
                </a:solidFill>
                <a:latin typeface="Helvetica Neue Thin" charset="0"/>
                <a:ea typeface="Helvetica Neue Thin" charset="0"/>
                <a:cs typeface="Helvetica Neue Thin" charset="0"/>
              </a:rPr>
              <a:t>You can’t test your ability to find patterns if you </a:t>
            </a:r>
            <a:r>
              <a:rPr lang="en-US" sz="4400" dirty="0" smtClean="0">
                <a:solidFill>
                  <a:srgbClr val="0070C0"/>
                </a:solidFill>
                <a:latin typeface="Helvetica Neue Thin" charset="0"/>
                <a:ea typeface="Helvetica Neue Thin" charset="0"/>
                <a:cs typeface="Helvetica Neue Thin" charset="0"/>
              </a:rPr>
              <a:t>know exactly what will be asked</a:t>
            </a:r>
            <a:r>
              <a:rPr lang="en-US" sz="4400" dirty="0" smtClean="0">
                <a:solidFill>
                  <a:srgbClr val="0070C0"/>
                </a:solidFill>
                <a:latin typeface="Helvetica Neue Thin" charset="0"/>
                <a:ea typeface="Helvetica Neue Thin" charset="0"/>
                <a:cs typeface="Helvetica Neue Thin" charset="0"/>
              </a:rPr>
              <a:t>.</a:t>
            </a:r>
            <a:endParaRPr lang="en-US" sz="4400" dirty="0" smtClean="0">
              <a:solidFill>
                <a:srgbClr val="0070C0"/>
              </a:solidFill>
              <a:latin typeface="Helvetica Neue Thin" charset="0"/>
              <a:ea typeface="Helvetica Neue Thin" charset="0"/>
              <a:cs typeface="Helvetica Neue Thin" charset="0"/>
            </a:endParaRPr>
          </a:p>
          <a:p>
            <a:pPr>
              <a:defRPr/>
            </a:pPr>
            <a:endParaRPr lang="en-US" sz="44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590183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19759" y="1561863"/>
            <a:ext cx="10797790" cy="2862322"/>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Train/Validate/Test</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297827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a:t>
            </a:r>
            <a:r>
              <a:rPr lang="en-US" sz="2800" i="1" dirty="0" smtClean="0">
                <a:solidFill>
                  <a:srgbClr val="0070C0"/>
                </a:solidFill>
                <a:latin typeface="Helvetica Neue Thin" charset="0"/>
                <a:ea typeface="Helvetica Neue Thin" charset="0"/>
                <a:cs typeface="Helvetica Neue Thin" charset="0"/>
              </a:rPr>
              <a:t>redict validation sample, check error, if error is ok</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Then predict test set as a final check</a:t>
            </a:r>
            <a:endParaRPr lang="en-US" sz="2800" dirty="0" smtClean="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220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47864" y="1561862"/>
            <a:ext cx="10700425" cy="3416320"/>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K-folds Cross Validation</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k-1 groups</a:t>
            </a:r>
            <a:endParaRPr lang="en-US" sz="3600"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3600" dirty="0">
                <a:solidFill>
                  <a:srgbClr val="0070C0"/>
                </a:solidFill>
                <a:latin typeface="Helvetica Neue Thin" charset="0"/>
                <a:ea typeface="Helvetica Neue Thin" charset="0"/>
                <a:cs typeface="Helvetica Neue Thin" charset="0"/>
              </a:rPr>
              <a:t>P</a:t>
            </a:r>
            <a:r>
              <a:rPr lang="en-US" sz="3600" dirty="0" smtClean="0">
                <a:solidFill>
                  <a:srgbClr val="0070C0"/>
                </a:solidFill>
                <a:latin typeface="Helvetica Neue Thin" charset="0"/>
                <a:ea typeface="Helvetica Neue Thin" charset="0"/>
                <a:cs typeface="Helvetica Neue Thin" charset="0"/>
              </a:rPr>
              <a:t>redict the kth group</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More k’s means lower the variance of prediction</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Iterate.</a:t>
            </a: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7840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952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364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OLS</a:t>
            </a: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49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a:t>
            </a:r>
            <a:r>
              <a:rPr lang="en-US" sz="3200" dirty="0" smtClean="0">
                <a:solidFill>
                  <a:schemeClr val="accent2">
                    <a:lumMod val="50000"/>
                  </a:schemeClr>
                </a:solidFill>
                <a:latin typeface="Avenir Book" charset="0"/>
                <a:ea typeface="Avenir Book" charset="0"/>
                <a:cs typeface="Avenir Book" charset="0"/>
              </a:rPr>
              <a:t>The Fire Department needs </a:t>
            </a:r>
            <a:r>
              <a:rPr lang="en-US" sz="3200" dirty="0">
                <a:solidFill>
                  <a:schemeClr val="accent2">
                    <a:lumMod val="50000"/>
                  </a:schemeClr>
                </a:solidFill>
                <a:latin typeface="Avenir Book" charset="0"/>
                <a:ea typeface="Avenir Book" charset="0"/>
                <a:cs typeface="Avenir Book" charset="0"/>
              </a:rPr>
              <a:t>to get </a:t>
            </a:r>
            <a:r>
              <a:rPr lang="en-US" sz="3200" dirty="0" smtClean="0">
                <a:solidFill>
                  <a:schemeClr val="accent2">
                    <a:lumMod val="50000"/>
                  </a:schemeClr>
                </a:solidFill>
                <a:latin typeface="Avenir Book" charset="0"/>
                <a:ea typeface="Avenir Book" charset="0"/>
                <a:cs typeface="Avenir Book" charset="0"/>
              </a:rPr>
              <a:t>fire units </a:t>
            </a:r>
            <a:r>
              <a:rPr lang="en-US" sz="3200" dirty="0">
                <a:solidFill>
                  <a:schemeClr val="accent2">
                    <a:lumMod val="50000"/>
                  </a:schemeClr>
                </a:solidFill>
                <a:latin typeface="Avenir Book" charset="0"/>
                <a:ea typeface="Avenir Book" charset="0"/>
                <a:cs typeface="Avenir Book" charset="0"/>
              </a:rPr>
              <a:t>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a:t>
            </a:r>
            <a:r>
              <a:rPr lang="en-US" sz="3200" dirty="0" smtClean="0">
                <a:solidFill>
                  <a:schemeClr val="accent2">
                    <a:lumMod val="50000"/>
                  </a:schemeClr>
                </a:solidFill>
                <a:latin typeface="Avenir Book" charset="0"/>
                <a:ea typeface="Avenir Book" charset="0"/>
                <a:cs typeface="Avenir Book" charset="0"/>
              </a:rPr>
              <a:t>ready.</a:t>
            </a:r>
            <a:endParaRPr lang="en-US" sz="3200" dirty="0">
              <a:solidFill>
                <a:schemeClr val="accent2">
                  <a:lumMod val="50000"/>
                </a:schemeClr>
              </a:solidFill>
              <a:latin typeface="Avenir Book" charset="0"/>
              <a:ea typeface="Avenir Book" charset="0"/>
              <a:cs typeface="Avenir Book" charset="0"/>
            </a:endParaRP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52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2">
                    <a:lumMod val="50000"/>
                  </a:schemeClr>
                </a:solidFill>
                <a:latin typeface="Avenir Book" charset="0"/>
                <a:ea typeface="Avenir Book" charset="0"/>
                <a:cs typeface="Avenir Book" charset="0"/>
              </a:rPr>
              <a:t>Training model</a:t>
            </a:r>
            <a:endParaRPr lang="en-US" b="1">
              <a:solidFill>
                <a:schemeClr val="accent2">
                  <a:lumMod val="50000"/>
                </a:schemeClr>
              </a:solidFill>
              <a:latin typeface="Avenir Book" charset="0"/>
              <a:ea typeface="Avenir Book" charset="0"/>
              <a:cs typeface="Avenir Book" charset="0"/>
            </a:endParaRP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Objective: Minimize MSE or SSE via gradient descent</a:t>
            </a:r>
            <a:endParaRPr lang="en-US" b="1" dirty="0">
              <a:solidFill>
                <a:schemeClr val="accent2">
                  <a:lumMod val="50000"/>
                </a:schemeClr>
              </a:solidFill>
              <a:latin typeface="Avenir Book" charset="0"/>
              <a:ea typeface="Avenir Book" charset="0"/>
              <a:cs typeface="Avenir Book" charset="0"/>
            </a:endParaRP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Prediction: Results in a linear equation that produces Y-hat</a:t>
            </a:r>
            <a:endParaRPr lang="en-US" b="1" dirty="0">
              <a:solidFill>
                <a:schemeClr val="accent1"/>
              </a:solidFill>
              <a:latin typeface="Avenir Book" charset="0"/>
              <a:ea typeface="Avenir Book" charset="0"/>
              <a:cs typeface="Avenir Book" charset="0"/>
            </a:endParaRP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Evaluate Trained Model</a:t>
            </a:r>
            <a:endParaRPr lang="en-US" b="1" dirty="0">
              <a:solidFill>
                <a:schemeClr val="accent2">
                  <a:lumMod val="50000"/>
                </a:schemeClr>
              </a:solidFill>
              <a:latin typeface="Avenir Book" charset="0"/>
              <a:ea typeface="Avenir Book" charset="0"/>
              <a:cs typeface="Avenir Book" charset="0"/>
            </a:endParaRP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346678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Coefficients</a:t>
            </a:r>
            <a:endParaRPr lang="en-US" sz="3600" dirty="0" smtClean="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 or B are coefficients. W1 to </a:t>
            </a:r>
            <a:r>
              <a:rPr lang="en-US" sz="3200" i="1" dirty="0" err="1" smtClean="0">
                <a:solidFill>
                  <a:srgbClr val="0070C0"/>
                </a:solidFill>
                <a:latin typeface="Helvetica Neue Thin" charset="0"/>
                <a:ea typeface="Helvetica Neue Thin" charset="0"/>
                <a:cs typeface="Helvetica Neue Thin" charset="0"/>
              </a:rPr>
              <a:t>Wk</a:t>
            </a:r>
            <a:r>
              <a:rPr lang="en-US" sz="3200" i="1" dirty="0" smtClean="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R-squared</a:t>
            </a:r>
            <a:endParaRPr lang="en-US" sz="3600" dirty="0" smtClean="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smtClean="0">
                <a:solidFill>
                  <a:srgbClr val="0070C0"/>
                </a:solidFill>
                <a:latin typeface="Helvetica Neue Thin" charset="0"/>
                <a:ea typeface="Helvetica Neue Thin" charset="0"/>
                <a:cs typeface="Helvetica Neue Thin" charset="0"/>
              </a:rPr>
              <a:t>Variance of Y</a:t>
            </a:r>
            <a:endParaRPr lang="en-US" sz="3200" i="1" dirty="0" smtClean="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Error</a:t>
            </a:r>
            <a:endParaRPr lang="en-US" sz="3600" dirty="0" smtClean="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smtClean="0">
                <a:solidFill>
                  <a:srgbClr val="0070C0"/>
                </a:solidFill>
                <a:latin typeface="Helvetica Neue Thin" charset="0"/>
                <a:ea typeface="Helvetica Neue Thin" charset="0"/>
                <a:cs typeface="Helvetica Neue Thin" charset="0"/>
              </a:rPr>
              <a:t>interpretted</a:t>
            </a:r>
            <a:r>
              <a:rPr lang="en-US" sz="3200" i="1" dirty="0" smtClean="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Mean absolute </a:t>
            </a:r>
            <a:r>
              <a:rPr lang="en-US" sz="3200" i="1" smtClean="0">
                <a:solidFill>
                  <a:srgbClr val="0070C0"/>
                </a:solidFill>
                <a:latin typeface="Helvetica Neue Thin" charset="0"/>
                <a:ea typeface="Helvetica Neue Thin" charset="0"/>
                <a:cs typeface="Helvetica Neue Thin" charset="0"/>
              </a:rPr>
              <a:t>Percentage Error is a normalized </a:t>
            </a:r>
            <a:r>
              <a:rPr lang="en-US" sz="3200" i="1" dirty="0" smtClean="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Assumptions</a:t>
            </a:r>
            <a:endParaRPr lang="en-US" sz="3600" dirty="0" smtClean="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30" name="Rectangle 29"/>
              <p:cNvSpPr/>
              <p:nvPr/>
            </p:nvSpPr>
            <p:spPr>
              <a:xfrm>
                <a:off x="1048215" y="1526718"/>
                <a:ext cx="11143785" cy="4031873"/>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r>
                  <a:rPr lang="en-US" sz="3200" i="1" dirty="0" smtClean="0">
                    <a:solidFill>
                      <a:srgbClr val="0070C0"/>
                    </a:solidFill>
                    <a:latin typeface="Helvetica Neue Thin" charset="0"/>
                    <a:ea typeface="Helvetica Neue Thin" charset="0"/>
                    <a:cs typeface="Helvetica Neue Thin" charset="0"/>
                  </a:rPr>
                  <a:t>0</a:t>
                </a: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 multi-collinearity – there needs to be variability</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Var</a:t>
                </a:r>
                <a:r>
                  <a:rPr lang="en-US" sz="3200" i="1" dirty="0" smtClean="0">
                    <a:solidFill>
                      <a:srgbClr val="0070C0"/>
                    </a:solidFill>
                    <a:latin typeface="Helvetica Neue Thin" charset="0"/>
                    <a:ea typeface="Helvetica Neue Thin" charset="0"/>
                    <a:cs typeface="Helvetica Neue Thin" charset="0"/>
                  </a:rPr>
                  <a:t>(</a:t>
                </a:r>
                <a:r>
                  <a:rPr lang="en-US" sz="3200" i="1" dirty="0" err="1" smtClean="0">
                    <a:solidFill>
                      <a:srgbClr val="0070C0"/>
                    </a:solidFill>
                    <a:latin typeface="Helvetica Neue Thin" charset="0"/>
                    <a:ea typeface="Helvetica Neue Thin" charset="0"/>
                    <a:cs typeface="Helvetica Neue Thin" charset="0"/>
                  </a:rPr>
                  <a:t>e|X</a:t>
                </a:r>
                <a:r>
                  <a:rPr lang="en-US" sz="3200" i="1" dirty="0" smtClean="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smtClean="0">
                    <a:solidFill>
                      <a:srgbClr val="0070C0"/>
                    </a:solidFill>
                    <a:latin typeface="Helvetica Neue Thin" charset="0"/>
                    <a:ea typeface="Helvetica Neue Thin" charset="0"/>
                    <a:cs typeface="Helvetica Neue Thin" charset="0"/>
                  </a:rPr>
                  <a:t> and </a:t>
                </a:r>
                <a:r>
                  <a:rPr lang="en-US" sz="3200" i="1" dirty="0" err="1" smtClean="0">
                    <a:solidFill>
                      <a:srgbClr val="0070C0"/>
                    </a:solidFill>
                    <a:latin typeface="Helvetica Neue Thin" charset="0"/>
                    <a:ea typeface="Helvetica Neue Thin" charset="0"/>
                    <a:cs typeface="Helvetica Neue Thin" charset="0"/>
                  </a:rPr>
                  <a:t>Cov</a:t>
                </a:r>
                <a:r>
                  <a:rPr lang="en-US" sz="3200" i="1" dirty="0" smtClean="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smtClean="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Errors should be normally distributed</a:t>
                </a:r>
              </a:p>
            </p:txBody>
          </p:sp>
        </mc:Choice>
        <mc:Fallback>
          <p:sp>
            <p:nvSpPr>
              <p:cNvPr id="30" name="Rectangle 29"/>
              <p:cNvSpPr>
                <a:spLocks noRot="1" noChangeAspect="1" noMove="1" noResize="1" noEditPoints="1" noAdjustHandles="1" noChangeArrowheads="1" noChangeShapeType="1" noTextEdit="1"/>
              </p:cNvSpPr>
              <p:nvPr/>
            </p:nvSpPr>
            <p:spPr>
              <a:xfrm>
                <a:off x="1048215" y="1526718"/>
                <a:ext cx="11143785" cy="4031873"/>
              </a:xfrm>
              <a:prstGeom prst="rect">
                <a:avLst/>
              </a:prstGeom>
              <a:blipFill rotWithShape="0">
                <a:blip r:embed="rId3"/>
                <a:stretch>
                  <a:fillRect l="-1368" t="-1964" b="-3927"/>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t>
            </a:r>
            <a:r>
              <a:rPr lang="en-US" sz="3200" i="1" dirty="0" err="1" smtClean="0">
                <a:solidFill>
                  <a:srgbClr val="0070C0"/>
                </a:solidFill>
                <a:latin typeface="Helvetica Neue Thin" charset="0"/>
                <a:ea typeface="Helvetica Neue Thin" charset="0"/>
                <a:cs typeface="Helvetica Neue Thin" charset="0"/>
              </a:rPr>
              <a:t>talkable</a:t>
            </a:r>
            <a:r>
              <a:rPr lang="en-US" sz="3200" i="1" dirty="0" smtClean="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too many variables are available</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Related models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2062103"/>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Non-linear least squares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AutoRegressive</a:t>
            </a:r>
            <a:r>
              <a:rPr lang="en-US" sz="3200" i="1" dirty="0" smtClean="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682979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a:t>
            </a:r>
            <a:r>
              <a:rPr lang="en-US" sz="3600" dirty="0">
                <a:solidFill>
                  <a:schemeClr val="tx2"/>
                </a:solidFill>
                <a:latin typeface="Avenir Book" charset="0"/>
                <a:ea typeface="Avenir Book" charset="0"/>
                <a:cs typeface="Avenir Book" charset="0"/>
              </a:rPr>
              <a:t>break</a:t>
            </a:r>
            <a:r>
              <a:rPr lang="en-US" sz="3600" dirty="0">
                <a:solidFill>
                  <a:schemeClr val="bg1">
                    <a:lumMod val="65000"/>
                  </a:schemeClr>
                </a:solidFill>
                <a:latin typeface="Avenir Book" charset="0"/>
                <a:ea typeface="Avenir Book" charset="0"/>
                <a:cs typeface="Avenir Book" charset="0"/>
              </a:rPr>
              <a:t>&gt;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60</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3472678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tx2"/>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endParaRPr lang="en-US" sz="3600" dirty="0" smtClean="0">
              <a:solidFill>
                <a:schemeClr val="bg1">
                  <a:lumMod val="65000"/>
                </a:schemeClr>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61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87326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smtClean="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61347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a:t>
            </a:r>
            <a:endParaRPr lang="en-US" sz="2000" dirty="0">
              <a:solidFill>
                <a:schemeClr val="accent2">
                  <a:lumMod val="50000"/>
                </a:schemeClr>
              </a:solidFill>
              <a:latin typeface="Avenir Book" charset="0"/>
              <a:ea typeface="Avenir Book" charset="0"/>
              <a:cs typeface="Avenir Book" charset="0"/>
            </a:endParaRP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613474"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5</a:t>
            </a:r>
            <a:endParaRPr lang="en-US" sz="20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4</a:t>
            </a:r>
            <a:endParaRPr lang="en-US" sz="20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61347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6</a:t>
            </a:r>
            <a:endParaRPr lang="en-US" sz="20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3214782"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7</a:t>
            </a:r>
            <a:endParaRPr lang="en-US" sz="20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3214782"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11</a:t>
            </a:r>
            <a:endParaRPr lang="en-US" sz="20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3214782"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10</a:t>
            </a:r>
            <a:endParaRPr lang="en-US" sz="20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3214782"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14</a:t>
            </a:r>
            <a:endParaRPr lang="en-US" sz="20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816090"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13</a:t>
            </a:r>
            <a:endParaRPr lang="en-US" sz="20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816090"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17</a:t>
            </a:r>
            <a:endParaRPr lang="en-US" sz="20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16</a:t>
            </a:r>
            <a:endParaRPr lang="en-US" sz="20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816090"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18</a:t>
            </a:r>
            <a:endParaRPr lang="en-US" sz="20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417398"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20</a:t>
            </a:r>
            <a:endParaRPr lang="en-US" sz="20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417398" y="165252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19</a:t>
            </a:r>
            <a:endParaRPr lang="en-US" sz="20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417398"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21</a:t>
            </a:r>
            <a:endParaRPr lang="en-US" sz="20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22</a:t>
            </a:r>
            <a:endParaRPr lang="en-US" sz="20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24</a:t>
            </a:r>
            <a:endParaRPr lang="en-US" sz="20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875573"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26</a:t>
            </a:r>
            <a:endParaRPr lang="en-US" sz="20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875573"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25</a:t>
            </a:r>
            <a:endParaRPr lang="en-US" sz="20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875573"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27</a:t>
            </a:r>
            <a:endParaRPr lang="en-US" sz="20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endParaRPr lang="en-US" dirty="0"/>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62001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32</a:t>
            </a:r>
            <a:endParaRPr lang="en-US" sz="20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62001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31</a:t>
            </a:r>
            <a:endParaRPr lang="en-US" sz="20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620014"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33</a:t>
            </a:r>
            <a:endParaRPr lang="en-US" sz="20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endParaRPr lang="en-US" dirty="0"/>
          </a:p>
        </p:txBody>
      </p:sp>
      <p:sp>
        <p:nvSpPr>
          <p:cNvPr id="42"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endParaRPr lang="en-US" dirty="0"/>
          </a:p>
        </p:txBody>
      </p:sp>
      <p:sp>
        <p:nvSpPr>
          <p:cNvPr id="43"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36</a:t>
            </a:r>
            <a:endParaRPr lang="en-US" sz="2000" dirty="0">
              <a:solidFill>
                <a:schemeClr val="accent2">
                  <a:lumMod val="50000"/>
                </a:schemeClr>
              </a:solidFill>
              <a:latin typeface="Avenir Book" charset="0"/>
              <a:ea typeface="Avenir Book" charset="0"/>
              <a:cs typeface="Avenir Book" charset="0"/>
            </a:endParaRPr>
          </a:p>
        </p:txBody>
      </p:sp>
      <p:sp>
        <p:nvSpPr>
          <p:cNvPr id="44" name="Rectangle 43"/>
          <p:cNvSpPr/>
          <p:nvPr/>
        </p:nvSpPr>
        <p:spPr>
          <a:xfrm>
            <a:off x="1061256" y="405297"/>
            <a:ext cx="11143785"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Given buildings on a grid, how would you predict whether the green buildings will catch fire?</a:t>
            </a:r>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316963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smtClean="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61347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a:t>
            </a:r>
            <a:endParaRPr lang="en-US" sz="2000" dirty="0">
              <a:solidFill>
                <a:schemeClr val="accent2">
                  <a:lumMod val="50000"/>
                </a:schemeClr>
              </a:solidFill>
              <a:latin typeface="Avenir Book" charset="0"/>
              <a:ea typeface="Avenir Book" charset="0"/>
              <a:cs typeface="Avenir Book" charset="0"/>
            </a:endParaRP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613474"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5</a:t>
            </a:r>
            <a:endParaRPr lang="en-US" sz="20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4</a:t>
            </a:r>
            <a:endParaRPr lang="en-US" sz="20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61347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6</a:t>
            </a:r>
            <a:endParaRPr lang="en-US" sz="20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3214782"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7</a:t>
            </a:r>
            <a:endParaRPr lang="en-US" sz="20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3214782"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11</a:t>
            </a:r>
            <a:endParaRPr lang="en-US" sz="20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3214782"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10</a:t>
            </a:r>
            <a:endParaRPr lang="en-US" dirty="0"/>
          </a:p>
        </p:txBody>
      </p:sp>
      <p:sp>
        <p:nvSpPr>
          <p:cNvPr id="19" name="Content Placeholder 9"/>
          <p:cNvSpPr txBox="1">
            <a:spLocks/>
          </p:cNvSpPr>
          <p:nvPr/>
        </p:nvSpPr>
        <p:spPr>
          <a:xfrm>
            <a:off x="3214782"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14</a:t>
            </a:r>
            <a:endParaRPr lang="en-US" sz="20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816090"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13</a:t>
            </a:r>
            <a:endParaRPr lang="en-US" sz="20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816090"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17</a:t>
            </a:r>
            <a:endParaRPr lang="en-US" sz="20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16</a:t>
            </a:r>
            <a:endParaRPr lang="en-US" sz="20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816090"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18</a:t>
            </a:r>
            <a:endParaRPr lang="en-US" sz="20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417398"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20</a:t>
            </a:r>
            <a:endParaRPr lang="en-US" sz="20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417398" y="165252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19</a:t>
            </a:r>
            <a:endParaRPr lang="en-US" sz="20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417398"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21</a:t>
            </a:r>
            <a:endParaRPr lang="en-US" sz="20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22</a:t>
            </a:r>
            <a:endParaRPr lang="en-US" sz="20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24</a:t>
            </a:r>
            <a:endParaRPr lang="en-US" sz="20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875573"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26</a:t>
            </a:r>
            <a:endParaRPr lang="en-US" sz="20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875573"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25</a:t>
            </a:r>
            <a:endParaRPr lang="en-US" sz="20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875573"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27</a:t>
            </a:r>
            <a:endParaRPr lang="en-US" sz="20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endParaRPr lang="en-US" dirty="0"/>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62001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32</a:t>
            </a:r>
            <a:endParaRPr lang="en-US" sz="20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62001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31</a:t>
            </a:r>
            <a:endParaRPr lang="en-US" sz="20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620014"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33</a:t>
            </a:r>
            <a:endParaRPr lang="en-US" sz="20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endParaRPr lang="en-US" dirty="0"/>
          </a:p>
        </p:txBody>
      </p:sp>
      <p:sp>
        <p:nvSpPr>
          <p:cNvPr id="42"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endParaRPr lang="en-US" dirty="0"/>
          </a:p>
        </p:txBody>
      </p:sp>
      <p:sp>
        <p:nvSpPr>
          <p:cNvPr id="43"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36</a:t>
            </a:r>
            <a:endParaRPr lang="en-US" sz="2000" dirty="0">
              <a:solidFill>
                <a:schemeClr val="accent2">
                  <a:lumMod val="50000"/>
                </a:schemeClr>
              </a:solidFill>
              <a:latin typeface="Avenir Book" charset="0"/>
              <a:ea typeface="Avenir Book" charset="0"/>
              <a:cs typeface="Avenir Book" charset="0"/>
            </a:endParaRPr>
          </a:p>
        </p:txBody>
      </p:sp>
      <p:sp>
        <p:nvSpPr>
          <p:cNvPr id="44" name="Rectangle 43"/>
          <p:cNvSpPr/>
          <p:nvPr/>
        </p:nvSpPr>
        <p:spPr>
          <a:xfrm>
            <a:off x="1061256" y="405297"/>
            <a:ext cx="11143785"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From the visual, we can see spatial clusters of activity. Perhaps there isn’t a grand unifying formula for fires</a:t>
            </a:r>
            <a:r>
              <a:rPr lang="is-IS" sz="3200" dirty="0" smtClean="0">
                <a:solidFill>
                  <a:srgbClr val="0070C0"/>
                </a:solidFill>
                <a:latin typeface="Helvetica Neue Thin" charset="0"/>
                <a:ea typeface="Helvetica Neue Thin" charset="0"/>
                <a:cs typeface="Helvetica Neue Thin" charset="0"/>
              </a:rPr>
              <a:t>…</a:t>
            </a:r>
            <a:endParaRPr lang="en-US" sz="3200" dirty="0" smtClean="0">
              <a:solidFill>
                <a:srgbClr val="0070C0"/>
              </a:solidFill>
              <a:latin typeface="Helvetica Neue Thin" charset="0"/>
              <a:ea typeface="Helvetica Neue Thin" charset="0"/>
              <a:cs typeface="Helvetica Neue Thin" charset="0"/>
            </a:endParaRPr>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306501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3214782" y="3913941"/>
            <a:ext cx="862134" cy="550197"/>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10</a:t>
            </a:r>
            <a:endParaRPr lang="en-US" sz="20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endParaRPr lang="en-US" dirty="0"/>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endParaRPr lang="en-US" dirty="0"/>
          </a:p>
        </p:txBody>
      </p:sp>
      <p:sp>
        <p:nvSpPr>
          <p:cNvPr id="44" name="Rectangle 43"/>
          <p:cNvSpPr/>
          <p:nvPr/>
        </p:nvSpPr>
        <p:spPr>
          <a:xfrm>
            <a:off x="1061256" y="405297"/>
            <a:ext cx="11143785"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What if the 4 nearest buildings provide the most information?</a:t>
            </a:r>
          </a:p>
        </p:txBody>
      </p:sp>
      <p:sp>
        <p:nvSpPr>
          <p:cNvPr id="3" name="TextBox 2"/>
          <p:cNvSpPr txBox="1"/>
          <p:nvPr/>
        </p:nvSpPr>
        <p:spPr>
          <a:xfrm>
            <a:off x="1943103" y="4798118"/>
            <a:ext cx="3660878" cy="1200329"/>
          </a:xfrm>
          <a:prstGeom prst="rect">
            <a:avLst/>
          </a:prstGeom>
          <a:noFill/>
        </p:spPr>
        <p:txBody>
          <a:bodyPr wrap="square" rtlCol="0">
            <a:spAutoFit/>
          </a:bodyPr>
          <a:lstStyle/>
          <a:p>
            <a:pPr algn="ctr"/>
            <a:r>
              <a:rPr lang="en-US" sz="2400" dirty="0" smtClean="0">
                <a:solidFill>
                  <a:schemeClr val="accent6"/>
                </a:solidFill>
                <a:latin typeface="Avenir Book" charset="0"/>
                <a:ea typeface="Avenir Book" charset="0"/>
                <a:cs typeface="Avenir Book" charset="0"/>
              </a:rPr>
              <a:t>3 </a:t>
            </a:r>
            <a:r>
              <a:rPr lang="en-US" sz="2400" dirty="0" err="1" smtClean="0">
                <a:solidFill>
                  <a:schemeClr val="accent6"/>
                </a:solidFill>
                <a:latin typeface="Avenir Book" charset="0"/>
                <a:ea typeface="Avenir Book" charset="0"/>
                <a:cs typeface="Avenir Book" charset="0"/>
              </a:rPr>
              <a:t>bldgs</a:t>
            </a:r>
            <a:r>
              <a:rPr lang="en-US" sz="2400" dirty="0" smtClean="0">
                <a:solidFill>
                  <a:schemeClr val="accent6"/>
                </a:solidFill>
                <a:latin typeface="Avenir Book" charset="0"/>
                <a:ea typeface="Avenir Book" charset="0"/>
                <a:cs typeface="Avenir Book" charset="0"/>
              </a:rPr>
              <a:t> with fire means a 50% chance that </a:t>
            </a: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9 will catch fire</a:t>
            </a:r>
            <a:endParaRPr lang="en-US" sz="2400" dirty="0">
              <a:solidFill>
                <a:schemeClr val="accent6"/>
              </a:solidFill>
              <a:latin typeface="Avenir Book" charset="0"/>
              <a:ea typeface="Avenir Book" charset="0"/>
              <a:cs typeface="Avenir Book" charset="0"/>
            </a:endParaRPr>
          </a:p>
        </p:txBody>
      </p:sp>
      <p:sp>
        <p:nvSpPr>
          <p:cNvPr id="45" name="TextBox 44"/>
          <p:cNvSpPr txBox="1"/>
          <p:nvPr/>
        </p:nvSpPr>
        <p:spPr>
          <a:xfrm>
            <a:off x="6633148" y="2491478"/>
            <a:ext cx="3660878" cy="1200329"/>
          </a:xfrm>
          <a:prstGeom prst="rect">
            <a:avLst/>
          </a:prstGeom>
          <a:noFill/>
        </p:spPr>
        <p:txBody>
          <a:bodyPr wrap="square" rtlCol="0">
            <a:spAutoFit/>
          </a:bodyPr>
          <a:lstStyle/>
          <a:p>
            <a:pPr algn="ctr"/>
            <a:r>
              <a:rPr lang="en-US" sz="2400" dirty="0" smtClean="0">
                <a:solidFill>
                  <a:schemeClr val="accent6"/>
                </a:solidFill>
                <a:latin typeface="Avenir Book" charset="0"/>
                <a:ea typeface="Avenir Book" charset="0"/>
                <a:cs typeface="Avenir Book" charset="0"/>
              </a:rPr>
              <a:t>No buildings caught fire, meaning 0% chance that </a:t>
            </a: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29 will catch fire</a:t>
            </a:r>
            <a:endParaRPr lang="en-US" sz="2400" dirty="0">
              <a:solidFill>
                <a:schemeClr val="accent6"/>
              </a:solidFill>
              <a:latin typeface="Avenir Book" charset="0"/>
              <a:ea typeface="Avenir Book" charset="0"/>
              <a:cs typeface="Avenir Book" charset="0"/>
            </a:endParaRPr>
          </a:p>
        </p:txBody>
      </p:sp>
      <p:sp>
        <p:nvSpPr>
          <p:cNvPr id="4" name="Oval 3"/>
          <p:cNvSpPr/>
          <p:nvPr/>
        </p:nvSpPr>
        <p:spPr>
          <a:xfrm>
            <a:off x="1248937" y="2058150"/>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75674" y="3728882"/>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61950" y="6317253"/>
            <a:ext cx="6055448"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84728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44" name="Rectangle 43"/>
          <p:cNvSpPr/>
          <p:nvPr/>
        </p:nvSpPr>
        <p:spPr>
          <a:xfrm>
            <a:off x="1061256" y="405297"/>
            <a:ext cx="11143785"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What if the 8 nearest buildings provide the most information?</a:t>
            </a:r>
          </a:p>
        </p:txBody>
      </p:sp>
      <p:sp>
        <p:nvSpPr>
          <p:cNvPr id="3" name="TextBox 2"/>
          <p:cNvSpPr txBox="1"/>
          <p:nvPr/>
        </p:nvSpPr>
        <p:spPr>
          <a:xfrm>
            <a:off x="1943103" y="4798118"/>
            <a:ext cx="3416706" cy="1200329"/>
          </a:xfrm>
          <a:prstGeom prst="rect">
            <a:avLst/>
          </a:prstGeom>
          <a:noFill/>
        </p:spPr>
        <p:txBody>
          <a:bodyPr wrap="square" rtlCol="0">
            <a:spAutoFit/>
          </a:bodyPr>
          <a:lstStyle/>
          <a:p>
            <a:pPr algn="ctr"/>
            <a:r>
              <a:rPr lang="en-US" sz="2400" dirty="0">
                <a:solidFill>
                  <a:schemeClr val="accent6"/>
                </a:solidFill>
                <a:latin typeface="Avenir Book" charset="0"/>
                <a:ea typeface="Avenir Book" charset="0"/>
                <a:cs typeface="Avenir Book" charset="0"/>
              </a:rPr>
              <a:t>6</a:t>
            </a:r>
            <a:r>
              <a:rPr lang="en-US" sz="2400" dirty="0" smtClean="0">
                <a:solidFill>
                  <a:schemeClr val="accent6"/>
                </a:solidFill>
                <a:latin typeface="Avenir Book" charset="0"/>
                <a:ea typeface="Avenir Book" charset="0"/>
                <a:cs typeface="Avenir Book" charset="0"/>
              </a:rPr>
              <a:t> </a:t>
            </a:r>
            <a:r>
              <a:rPr lang="en-US" sz="2400" dirty="0" err="1" smtClean="0">
                <a:solidFill>
                  <a:schemeClr val="accent6"/>
                </a:solidFill>
                <a:latin typeface="Avenir Book" charset="0"/>
                <a:ea typeface="Avenir Book" charset="0"/>
                <a:cs typeface="Avenir Book" charset="0"/>
              </a:rPr>
              <a:t>bldgs</a:t>
            </a:r>
            <a:r>
              <a:rPr lang="en-US" sz="2400" dirty="0" smtClean="0">
                <a:solidFill>
                  <a:schemeClr val="accent6"/>
                </a:solidFill>
                <a:latin typeface="Avenir Book" charset="0"/>
                <a:ea typeface="Avenir Book" charset="0"/>
                <a:cs typeface="Avenir Book" charset="0"/>
              </a:rPr>
              <a:t> with fire means a 75% chance that </a:t>
            </a:r>
          </a:p>
          <a:p>
            <a:pPr algn="ct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9 will catch fire</a:t>
            </a:r>
            <a:endParaRPr lang="en-US" sz="2400" dirty="0">
              <a:solidFill>
                <a:schemeClr val="accent6"/>
              </a:solidFill>
              <a:latin typeface="Avenir Book" charset="0"/>
              <a:ea typeface="Avenir Book" charset="0"/>
              <a:cs typeface="Avenir Book" charset="0"/>
            </a:endParaRPr>
          </a:p>
        </p:txBody>
      </p:sp>
      <p:sp>
        <p:nvSpPr>
          <p:cNvPr id="45" name="TextBox 44"/>
          <p:cNvSpPr txBox="1"/>
          <p:nvPr/>
        </p:nvSpPr>
        <p:spPr>
          <a:xfrm>
            <a:off x="6475405" y="2485369"/>
            <a:ext cx="4046450" cy="1200329"/>
          </a:xfrm>
          <a:prstGeom prst="rect">
            <a:avLst/>
          </a:prstGeom>
          <a:noFill/>
        </p:spPr>
        <p:txBody>
          <a:bodyPr wrap="square" rtlCol="0">
            <a:spAutoFit/>
          </a:bodyPr>
          <a:lstStyle/>
          <a:p>
            <a:pPr algn="ctr"/>
            <a:r>
              <a:rPr lang="en-US" sz="2400" dirty="0" smtClean="0">
                <a:solidFill>
                  <a:schemeClr val="accent6"/>
                </a:solidFill>
                <a:latin typeface="Avenir Book" charset="0"/>
                <a:ea typeface="Avenir Book" charset="0"/>
                <a:cs typeface="Avenir Book" charset="0"/>
              </a:rPr>
              <a:t>2 </a:t>
            </a:r>
            <a:r>
              <a:rPr lang="en-US" sz="2400" dirty="0" err="1" smtClean="0">
                <a:solidFill>
                  <a:schemeClr val="accent6"/>
                </a:solidFill>
                <a:latin typeface="Avenir Book" charset="0"/>
                <a:ea typeface="Avenir Book" charset="0"/>
                <a:cs typeface="Avenir Book" charset="0"/>
              </a:rPr>
              <a:t>bldgs</a:t>
            </a:r>
            <a:r>
              <a:rPr lang="en-US" sz="2400" dirty="0" smtClean="0">
                <a:solidFill>
                  <a:schemeClr val="accent6"/>
                </a:solidFill>
                <a:latin typeface="Avenir Book" charset="0"/>
                <a:ea typeface="Avenir Book" charset="0"/>
                <a:cs typeface="Avenir Book" charset="0"/>
              </a:rPr>
              <a:t> caught fire, meaning 25% chance that </a:t>
            </a: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29 will catch fire</a:t>
            </a:r>
            <a:endParaRPr lang="en-US" sz="2400" dirty="0">
              <a:solidFill>
                <a:schemeClr val="accent6"/>
              </a:solidFill>
              <a:latin typeface="Avenir Book" charset="0"/>
              <a:ea typeface="Avenir Book" charset="0"/>
              <a:cs typeface="Avenir Book" charset="0"/>
            </a:endParaRPr>
          </a:p>
        </p:txBody>
      </p:sp>
      <p:sp>
        <p:nvSpPr>
          <p:cNvPr id="4" name="Oval 3"/>
          <p:cNvSpPr/>
          <p:nvPr/>
        </p:nvSpPr>
        <p:spPr>
          <a:xfrm>
            <a:off x="1248937" y="2058150"/>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75674" y="3728882"/>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smtClean="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4</a:t>
            </a:r>
            <a:endParaRPr lang="en-US" sz="20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25" name="Content Placeholder 9"/>
          <p:cNvSpPr txBox="1">
            <a:spLocks/>
          </p:cNvSpPr>
          <p:nvPr/>
        </p:nvSpPr>
        <p:spPr>
          <a:xfrm>
            <a:off x="3214782" y="3913941"/>
            <a:ext cx="862134" cy="550197"/>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10</a:t>
            </a:r>
            <a:endParaRPr lang="en-US" sz="20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14</a:t>
            </a:r>
            <a:endParaRPr lang="en-US" sz="20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16</a:t>
            </a:r>
            <a:endParaRPr lang="en-US" sz="20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22</a:t>
            </a:r>
            <a:endParaRPr lang="en-US" sz="20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24</a:t>
            </a:r>
            <a:endParaRPr lang="en-US" sz="20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endParaRPr lang="en-US" dirty="0"/>
          </a:p>
        </p:txBody>
      </p:sp>
      <p:sp>
        <p:nvSpPr>
          <p:cNvPr id="34"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endParaRPr lang="en-US" dirty="0"/>
          </a:p>
        </p:txBody>
      </p:sp>
      <p:sp>
        <p:nvSpPr>
          <p:cNvPr id="40"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endParaRPr lang="en-US" dirty="0"/>
          </a:p>
        </p:txBody>
      </p:sp>
      <p:sp>
        <p:nvSpPr>
          <p:cNvPr id="42"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36</a:t>
            </a:r>
            <a:endParaRPr lang="en-US" sz="2000" dirty="0">
              <a:solidFill>
                <a:schemeClr val="accent2">
                  <a:lumMod val="50000"/>
                </a:schemeClr>
              </a:solidFill>
              <a:latin typeface="Avenir Book" charset="0"/>
              <a:ea typeface="Avenir Book" charset="0"/>
              <a:cs typeface="Avenir Book" charset="0"/>
            </a:endParaRPr>
          </a:p>
        </p:txBody>
      </p:sp>
      <p:sp>
        <p:nvSpPr>
          <p:cNvPr id="43" name="Rectangle 42"/>
          <p:cNvSpPr/>
          <p:nvPr/>
        </p:nvSpPr>
        <p:spPr>
          <a:xfrm>
            <a:off x="361950" y="6317253"/>
            <a:ext cx="4997859"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362079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44" name="Rectangle 43"/>
          <p:cNvSpPr/>
          <p:nvPr/>
        </p:nvSpPr>
        <p:spPr>
          <a:xfrm>
            <a:off x="1061256" y="405297"/>
            <a:ext cx="11143785" cy="1323439"/>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4000" dirty="0" smtClean="0">
                <a:solidFill>
                  <a:srgbClr val="0070C0"/>
                </a:solidFill>
                <a:latin typeface="Helvetica Neue Thin" charset="0"/>
                <a:ea typeface="Helvetica Neue Thin" charset="0"/>
                <a:cs typeface="Helvetica Neue Thin" charset="0"/>
              </a:rPr>
              <a:t>Which is better if both buildings actually caught fire?: k = 4 or k = 8?</a:t>
            </a:r>
          </a:p>
        </p:txBody>
      </p:sp>
      <p:sp>
        <p:nvSpPr>
          <p:cNvPr id="29" name="Rectangle 28"/>
          <p:cNvSpPr/>
          <p:nvPr/>
        </p:nvSpPr>
        <p:spPr>
          <a:xfrm>
            <a:off x="2354776" y="2803726"/>
            <a:ext cx="2284131"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smtClean="0">
                <a:solidFill>
                  <a:schemeClr val="accent1"/>
                </a:solidFill>
                <a:latin typeface="Avenir Book" charset="0"/>
                <a:ea typeface="Avenir Book" charset="0"/>
                <a:cs typeface="Avenir Book" charset="0"/>
              </a:rPr>
              <a:t>k = 4</a:t>
            </a:r>
            <a:endParaRPr lang="en-US" sz="3600" dirty="0">
              <a:solidFill>
                <a:schemeClr val="accent1"/>
              </a:solidFill>
              <a:latin typeface="Avenir Book" charset="0"/>
              <a:ea typeface="Avenir Book" charset="0"/>
              <a:cs typeface="Avenir Book" charset="0"/>
            </a:endParaRPr>
          </a:p>
        </p:txBody>
      </p:sp>
      <p:sp>
        <p:nvSpPr>
          <p:cNvPr id="35" name="Rectangle 34"/>
          <p:cNvSpPr/>
          <p:nvPr/>
        </p:nvSpPr>
        <p:spPr>
          <a:xfrm>
            <a:off x="2354776" y="3731139"/>
            <a:ext cx="2284131"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smtClean="0">
                <a:solidFill>
                  <a:schemeClr val="accent1"/>
                </a:solidFill>
                <a:latin typeface="Avenir Book" charset="0"/>
                <a:ea typeface="Avenir Book" charset="0"/>
                <a:cs typeface="Avenir Book" charset="0"/>
              </a:rPr>
              <a:t>k = 8</a:t>
            </a:r>
            <a:endParaRPr lang="en-US" sz="3600" dirty="0">
              <a:solidFill>
                <a:schemeClr val="accent1"/>
              </a:solidFill>
              <a:latin typeface="Avenir Book" charset="0"/>
              <a:ea typeface="Avenir Book" charset="0"/>
              <a:cs typeface="Avenir Book" charset="0"/>
            </a:endParaRPr>
          </a:p>
        </p:txBody>
      </p:sp>
      <p:sp>
        <p:nvSpPr>
          <p:cNvPr id="36" name="Rectangle 35"/>
          <p:cNvSpPr/>
          <p:nvPr/>
        </p:nvSpPr>
        <p:spPr>
          <a:xfrm>
            <a:off x="4826629" y="2803726"/>
            <a:ext cx="4785722" cy="73599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dirty="0" smtClean="0">
                <a:solidFill>
                  <a:schemeClr val="accent1"/>
                </a:solidFill>
                <a:latin typeface="Avenir Book" charset="0"/>
                <a:ea typeface="Avenir Book" charset="0"/>
                <a:cs typeface="Avenir Book" charset="0"/>
              </a:rPr>
              <a:t>1 of 2</a:t>
            </a:r>
            <a:endParaRPr lang="en-US" sz="3600" dirty="0">
              <a:solidFill>
                <a:schemeClr val="accent1"/>
              </a:solidFill>
              <a:latin typeface="Avenir Book" charset="0"/>
              <a:ea typeface="Avenir Book" charset="0"/>
              <a:cs typeface="Avenir Book" charset="0"/>
            </a:endParaRPr>
          </a:p>
        </p:txBody>
      </p:sp>
      <p:sp>
        <p:nvSpPr>
          <p:cNvPr id="37" name="Rectangle 36"/>
          <p:cNvSpPr/>
          <p:nvPr/>
        </p:nvSpPr>
        <p:spPr>
          <a:xfrm>
            <a:off x="4826629" y="3731139"/>
            <a:ext cx="4785722" cy="73599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dirty="0" smtClean="0">
                <a:solidFill>
                  <a:schemeClr val="accent1"/>
                </a:solidFill>
                <a:latin typeface="Avenir Book" charset="0"/>
                <a:ea typeface="Avenir Book" charset="0"/>
                <a:cs typeface="Avenir Book" charset="0"/>
              </a:rPr>
              <a:t>2 of 2</a:t>
            </a:r>
            <a:endParaRPr lang="en-US" sz="3600" dirty="0">
              <a:solidFill>
                <a:schemeClr val="accent1"/>
              </a:solidFill>
              <a:latin typeface="Avenir Book" charset="0"/>
              <a:ea typeface="Avenir Book" charset="0"/>
              <a:cs typeface="Avenir Book" charset="0"/>
            </a:endParaRPr>
          </a:p>
        </p:txBody>
      </p:sp>
      <p:sp>
        <p:nvSpPr>
          <p:cNvPr id="41" name="Rectangle 40"/>
          <p:cNvSpPr/>
          <p:nvPr/>
        </p:nvSpPr>
        <p:spPr>
          <a:xfrm>
            <a:off x="4826628" y="1972025"/>
            <a:ext cx="4785723"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smtClean="0">
                <a:solidFill>
                  <a:schemeClr val="accent1"/>
                </a:solidFill>
                <a:latin typeface="Avenir Book" charset="0"/>
                <a:ea typeface="Avenir Book" charset="0"/>
                <a:cs typeface="Avenir Book" charset="0"/>
              </a:rPr>
              <a:t>Correctly Predicted</a:t>
            </a:r>
            <a:endParaRPr lang="en-US" sz="3600" dirty="0">
              <a:solidFill>
                <a:schemeClr val="accent1"/>
              </a:solidFill>
              <a:latin typeface="Avenir Book" charset="0"/>
              <a:ea typeface="Avenir Book" charset="0"/>
              <a:cs typeface="Avenir Book" charset="0"/>
            </a:endParaRPr>
          </a:p>
        </p:txBody>
      </p:sp>
      <p:sp>
        <p:nvSpPr>
          <p:cNvPr id="43" name="Rectangle 42"/>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5433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44" name="Rectangle 43"/>
          <p:cNvSpPr/>
          <p:nvPr/>
        </p:nvSpPr>
        <p:spPr>
          <a:xfrm>
            <a:off x="1048215" y="2033375"/>
            <a:ext cx="9835375" cy="2308324"/>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600" dirty="0" err="1" smtClean="0">
                <a:solidFill>
                  <a:srgbClr val="0070C0"/>
                </a:solidFill>
                <a:latin typeface="Helvetica Neue Thin" charset="0"/>
                <a:ea typeface="Helvetica Neue Thin" charset="0"/>
                <a:cs typeface="Helvetica Neue Thin" charset="0"/>
              </a:rPr>
              <a:t>kNNs</a:t>
            </a:r>
            <a:r>
              <a:rPr lang="en-US" sz="3600" dirty="0" smtClean="0">
                <a:solidFill>
                  <a:srgbClr val="0070C0"/>
                </a:solidFill>
                <a:latin typeface="Helvetica Neue Thin" charset="0"/>
                <a:ea typeface="Helvetica Neue Thin" charset="0"/>
                <a:cs typeface="Helvetica Neue Thin" charset="0"/>
              </a:rPr>
              <a:t> assume that observations that are closer together are more related. Relatedness can be represented by the k-number of nearest records as measured by distance of variables.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350" y="4341699"/>
            <a:ext cx="4772753" cy="1212128"/>
          </a:xfrm>
          <a:prstGeom prst="rect">
            <a:avLst/>
          </a:prstGeom>
        </p:spPr>
      </p:pic>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856611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68</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3" name="Rectangle 2"/>
          <p:cNvSpPr/>
          <p:nvPr/>
        </p:nvSpPr>
        <p:spPr>
          <a:xfrm>
            <a:off x="1076567" y="1178851"/>
            <a:ext cx="5027332" cy="2190401"/>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Training model</a:t>
            </a:r>
          </a:p>
          <a:p>
            <a:pPr marL="801688" indent="-490538"/>
            <a:r>
              <a:rPr lang="en-US" b="1" dirty="0" smtClean="0">
                <a:solidFill>
                  <a:schemeClr val="accent2">
                    <a:lumMod val="50000"/>
                  </a:schemeClr>
                </a:solidFill>
                <a:latin typeface="Avenir Book" charset="0"/>
                <a:ea typeface="Avenir Book" charset="0"/>
                <a:cs typeface="Avenir Book" charset="0"/>
              </a:rPr>
              <a:t>For each observation for a given k</a:t>
            </a:r>
          </a:p>
          <a:p>
            <a:pPr marL="801688" indent="-490538">
              <a:buFont typeface="Arial" charset="0"/>
              <a:buChar char="•"/>
            </a:pPr>
            <a:r>
              <a:rPr lang="en-US" b="1" dirty="0" smtClean="0">
                <a:solidFill>
                  <a:schemeClr val="accent2">
                    <a:lumMod val="50000"/>
                  </a:schemeClr>
                </a:solidFill>
                <a:latin typeface="Avenir Book" charset="0"/>
                <a:ea typeface="Avenir Book" charset="0"/>
                <a:cs typeface="Avenir Book" charset="0"/>
              </a:rPr>
              <a:t>Calculate distance to all other records</a:t>
            </a:r>
          </a:p>
          <a:p>
            <a:pPr marL="1258888" lvl="1" indent="-490538">
              <a:buFont typeface="Arial" charset="0"/>
              <a:buChar char="•"/>
            </a:pPr>
            <a:r>
              <a:rPr lang="en-US" b="1" dirty="0" smtClean="0">
                <a:solidFill>
                  <a:schemeClr val="accent2">
                    <a:lumMod val="50000"/>
                  </a:schemeClr>
                </a:solidFill>
                <a:latin typeface="Avenir Book" charset="0"/>
                <a:ea typeface="Avenir Book" charset="0"/>
                <a:cs typeface="Avenir Book" charset="0"/>
              </a:rPr>
              <a:t>If continuous, calculate mean of Y for k-nearest records</a:t>
            </a:r>
          </a:p>
          <a:p>
            <a:pPr marL="1258888" lvl="1" indent="-490538">
              <a:buFont typeface="Arial" charset="0"/>
              <a:buChar char="•"/>
            </a:pPr>
            <a:r>
              <a:rPr lang="en-US" b="1" dirty="0" smtClean="0">
                <a:solidFill>
                  <a:schemeClr val="accent2">
                    <a:lumMod val="50000"/>
                  </a:schemeClr>
                </a:solidFill>
                <a:latin typeface="Avenir Book" charset="0"/>
                <a:ea typeface="Avenir Book" charset="0"/>
                <a:cs typeface="Avenir Book" charset="0"/>
              </a:rPr>
              <a:t>If discrete, calculate proportion Y=1</a:t>
            </a:r>
          </a:p>
          <a:p>
            <a:pPr marL="801688" indent="-490538"/>
            <a:endParaRPr lang="en-US" b="1" dirty="0" smtClean="0">
              <a:solidFill>
                <a:schemeClr val="accent2">
                  <a:lumMod val="50000"/>
                </a:schemeClr>
              </a:solidFill>
              <a:latin typeface="Avenir Book" charset="0"/>
              <a:ea typeface="Avenir Book" charset="0"/>
              <a:cs typeface="Avenir Book" charset="0"/>
            </a:endParaRPr>
          </a:p>
        </p:txBody>
      </p:sp>
      <p:sp>
        <p:nvSpPr>
          <p:cNvPr id="20" name="Rectangle 19"/>
          <p:cNvSpPr/>
          <p:nvPr/>
        </p:nvSpPr>
        <p:spPr>
          <a:xfrm>
            <a:off x="1091165" y="4908265"/>
            <a:ext cx="5027332" cy="55119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Repeat process for k to k ≤ n</a:t>
            </a:r>
            <a:endParaRPr lang="en-US" b="1" dirty="0">
              <a:solidFill>
                <a:schemeClr val="accent2">
                  <a:lumMod val="50000"/>
                </a:schemeClr>
              </a:solidFill>
              <a:latin typeface="Avenir Book" charset="0"/>
              <a:ea typeface="Avenir Book" charset="0"/>
              <a:cs typeface="Avenir Book" charset="0"/>
            </a:endParaRPr>
          </a:p>
        </p:txBody>
      </p:sp>
      <p:sp>
        <p:nvSpPr>
          <p:cNvPr id="22" name="Rectangle 21"/>
          <p:cNvSpPr/>
          <p:nvPr/>
        </p:nvSpPr>
        <p:spPr>
          <a:xfrm>
            <a:off x="7213464" y="5065218"/>
            <a:ext cx="2101986" cy="754397"/>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Compare error across </a:t>
            </a:r>
            <a:r>
              <a:rPr lang="en-US" b="1" smtClean="0">
                <a:solidFill>
                  <a:schemeClr val="accent1"/>
                </a:solidFill>
                <a:latin typeface="Avenir Book" charset="0"/>
                <a:ea typeface="Avenir Book" charset="0"/>
                <a:cs typeface="Avenir Book" charset="0"/>
              </a:rPr>
              <a:t>all k’s</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3"/>
            <a:endCxn id="53" idx="3"/>
          </p:cNvCxnSpPr>
          <p:nvPr/>
        </p:nvCxnSpPr>
        <p:spPr>
          <a:xfrm>
            <a:off x="6103899" y="2274052"/>
            <a:ext cx="29197" cy="1852545"/>
          </a:xfrm>
          <a:prstGeom prst="bentConnector3">
            <a:avLst>
              <a:gd name="adj1" fmla="val 8829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3" idx="1"/>
            <a:endCxn id="20" idx="1"/>
          </p:cNvCxnSpPr>
          <p:nvPr/>
        </p:nvCxnSpPr>
        <p:spPr>
          <a:xfrm rot="10800000" flipV="1">
            <a:off x="1091166" y="4126596"/>
            <a:ext cx="14599" cy="1057265"/>
          </a:xfrm>
          <a:prstGeom prst="bentConnector3">
            <a:avLst>
              <a:gd name="adj1" fmla="val 16658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0" idx="2"/>
            <a:endCxn id="22" idx="1"/>
          </p:cNvCxnSpPr>
          <p:nvPr/>
        </p:nvCxnSpPr>
        <p:spPr>
          <a:xfrm rot="5400000" flipH="1" flipV="1">
            <a:off x="5400626" y="3646621"/>
            <a:ext cx="17042" cy="3608633"/>
          </a:xfrm>
          <a:prstGeom prst="bentConnector4">
            <a:avLst>
              <a:gd name="adj1" fmla="val -1341392"/>
              <a:gd name="adj2" fmla="val 8482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7773373" y="2515042"/>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5400000" flipH="1" flipV="1">
            <a:off x="8211636" y="4048509"/>
            <a:ext cx="1069531" cy="963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0683317" y="2037729"/>
            <a:ext cx="392567" cy="12176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436917" y="1486521"/>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738314" y="385431"/>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sp>
        <p:nvSpPr>
          <p:cNvPr id="80" name="Rectangle 79"/>
          <p:cNvSpPr/>
          <p:nvPr/>
        </p:nvSpPr>
        <p:spPr>
          <a:xfrm>
            <a:off x="7166285" y="2740741"/>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venir Book" charset="0"/>
                <a:ea typeface="Avenir Book" charset="0"/>
                <a:cs typeface="Avenir Book" charset="0"/>
              </a:rPr>
              <a:t>N</a:t>
            </a:r>
          </a:p>
        </p:txBody>
      </p:sp>
      <p:sp>
        <p:nvSpPr>
          <p:cNvPr id="81" name="Rectangle 80"/>
          <p:cNvSpPr/>
          <p:nvPr/>
        </p:nvSpPr>
        <p:spPr>
          <a:xfrm>
            <a:off x="10436917" y="2637222"/>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
        <p:nvSpPr>
          <p:cNvPr id="53" name="Rectangle 52"/>
          <p:cNvSpPr/>
          <p:nvPr/>
        </p:nvSpPr>
        <p:spPr>
          <a:xfrm>
            <a:off x="1105764" y="3606914"/>
            <a:ext cx="5027332" cy="1039366"/>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 and calculate error based on validation</a:t>
            </a:r>
            <a:endParaRPr lang="en-US" b="1" dirty="0">
              <a:solidFill>
                <a:schemeClr val="accent1"/>
              </a:solidFill>
              <a:latin typeface="Avenir Book" charset="0"/>
              <a:ea typeface="Avenir Book" charset="0"/>
              <a:cs typeface="Avenir Book" charset="0"/>
            </a:endParaRPr>
          </a:p>
          <a:p>
            <a:pPr marL="285750" indent="-285750">
              <a:buFont typeface="Arial" charset="0"/>
              <a:buChar char="•"/>
            </a:pPr>
            <a:r>
              <a:rPr lang="en-US" b="1" dirty="0">
                <a:solidFill>
                  <a:schemeClr val="accent1"/>
                </a:solidFill>
                <a:latin typeface="Avenir Book" charset="0"/>
                <a:ea typeface="Avenir Book" charset="0"/>
                <a:cs typeface="Avenir Book" charset="0"/>
              </a:rPr>
              <a:t>If continuous, calculate RMSE or MAPE</a:t>
            </a:r>
          </a:p>
          <a:p>
            <a:pPr marL="285750" indent="-285750">
              <a:buFont typeface="Arial" charset="0"/>
              <a:buChar char="•"/>
            </a:pPr>
            <a:r>
              <a:rPr lang="en-US" b="1" dirty="0">
                <a:solidFill>
                  <a:schemeClr val="accent1"/>
                </a:solidFill>
                <a:latin typeface="Avenir Book" charset="0"/>
                <a:ea typeface="Avenir Book" charset="0"/>
                <a:cs typeface="Avenir Book" charset="0"/>
              </a:rPr>
              <a:t>If discrete, calculate AUC or ROC</a:t>
            </a:r>
          </a:p>
          <a:p>
            <a:endParaRPr lang="en-US" b="1" dirty="0">
              <a:solidFill>
                <a:schemeClr val="accent1"/>
              </a:solidFill>
              <a:latin typeface="Avenir Book" charset="0"/>
              <a:ea typeface="Avenir Book" charset="0"/>
              <a:cs typeface="Avenir Book" charset="0"/>
            </a:endParaRPr>
          </a:p>
        </p:txBody>
      </p:sp>
      <p:cxnSp>
        <p:nvCxnSpPr>
          <p:cNvPr id="63" name="Elbow Connector 62"/>
          <p:cNvCxnSpPr>
            <a:stCxn id="20" idx="2"/>
            <a:endCxn id="3" idx="1"/>
          </p:cNvCxnSpPr>
          <p:nvPr/>
        </p:nvCxnSpPr>
        <p:spPr>
          <a:xfrm rot="5400000" flipH="1">
            <a:off x="747995" y="2602624"/>
            <a:ext cx="3185407" cy="2528264"/>
          </a:xfrm>
          <a:prstGeom prst="bentConnector4">
            <a:avLst>
              <a:gd name="adj1" fmla="val -7176"/>
              <a:gd name="adj2" fmla="val 1143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64" idx="2"/>
            <a:endCxn id="3" idx="0"/>
          </p:cNvCxnSpPr>
          <p:nvPr/>
        </p:nvCxnSpPr>
        <p:spPr>
          <a:xfrm rot="5400000">
            <a:off x="3469127" y="1057745"/>
            <a:ext cx="242212"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32" idx="1"/>
            <a:endCxn id="64" idx="3"/>
          </p:cNvCxnSpPr>
          <p:nvPr/>
        </p:nvCxnSpPr>
        <p:spPr>
          <a:xfrm rot="10800000">
            <a:off x="4442153" y="661035"/>
            <a:ext cx="3331221" cy="2594330"/>
          </a:xfrm>
          <a:prstGeom prst="bentConnector3">
            <a:avLst>
              <a:gd name="adj1" fmla="val 31254"/>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7868863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KNN Assumptions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6" y="1761917"/>
            <a:ext cx="10883590" cy="3539430"/>
          </a:xfrm>
          <a:prstGeom prst="rect">
            <a:avLst/>
          </a:prstGeom>
        </p:spPr>
        <p:txBody>
          <a:bodyPr wrap="square">
            <a:spAutoFit/>
          </a:bodyPr>
          <a:lstStyle/>
          <a:p>
            <a:pPr marL="571500" indent="-571500">
              <a:buFont typeface="Arial" charset="0"/>
              <a:buChar char="•"/>
              <a:defRPr/>
            </a:pPr>
            <a:r>
              <a:rPr lang="en-US" sz="3200" dirty="0" smtClean="0">
                <a:solidFill>
                  <a:srgbClr val="0070C0"/>
                </a:solidFill>
                <a:latin typeface="Helvetica Neue Thin" charset="0"/>
                <a:ea typeface="Helvetica Neue Thin" charset="0"/>
                <a:cs typeface="Helvetica Neue Thin" charset="0"/>
              </a:rPr>
              <a:t>All input features need to be scaled similarly.</a:t>
            </a:r>
          </a:p>
          <a:p>
            <a:pPr marL="571500" indent="-571500">
              <a:buFont typeface="Arial" charset="0"/>
              <a:buChar char="•"/>
              <a:defRPr/>
            </a:pPr>
            <a:r>
              <a:rPr lang="en-US" sz="3200" dirty="0" smtClean="0">
                <a:solidFill>
                  <a:srgbClr val="0070C0"/>
                </a:solidFill>
                <a:latin typeface="Helvetica Neue Thin" charset="0"/>
                <a:ea typeface="Helvetica Neue Thin" charset="0"/>
                <a:cs typeface="Helvetica Neue Thin" charset="0"/>
              </a:rPr>
              <a:t>All input features have equal weight.</a:t>
            </a:r>
          </a:p>
          <a:p>
            <a:pPr marL="571500" indent="-571500">
              <a:buFont typeface="Arial" charset="0"/>
              <a:buChar char="•"/>
              <a:defRPr/>
            </a:pPr>
            <a:r>
              <a:rPr lang="en-US" sz="3200" dirty="0" smtClean="0">
                <a:solidFill>
                  <a:srgbClr val="0070C0"/>
                </a:solidFill>
                <a:latin typeface="Helvetica Neue Thin" charset="0"/>
                <a:ea typeface="Helvetica Neue Thin" charset="0"/>
                <a:cs typeface="Helvetica Neue Thin" charset="0"/>
              </a:rPr>
              <a:t>Uncommon </a:t>
            </a:r>
            <a:r>
              <a:rPr lang="en-US" sz="3200" dirty="0" smtClean="0">
                <a:solidFill>
                  <a:srgbClr val="0070C0"/>
                </a:solidFill>
                <a:latin typeface="Helvetica Neue Thin" charset="0"/>
                <a:ea typeface="Helvetica Neue Thin" charset="0"/>
                <a:cs typeface="Helvetica Neue Thin" charset="0"/>
              </a:rPr>
              <a:t>assumption: While KNN is a non-parametric method, high collinearity should be kept to a minimum such that redundant variation is not disproportionately represented.</a:t>
            </a:r>
          </a:p>
          <a:p>
            <a:pPr marL="571500" indent="-571500">
              <a:buFont typeface="Arial" charset="0"/>
              <a:buChar char="•"/>
              <a:defRPr/>
            </a:pPr>
            <a:endParaRPr lang="en-US" sz="3200" dirty="0" smtClean="0">
              <a:solidFill>
                <a:srgbClr val="0070C0"/>
              </a:solidFill>
              <a:latin typeface="Helvetica Neue Thin" charset="0"/>
              <a:ea typeface="Helvetica Neue Thin" charset="0"/>
              <a:cs typeface="Helvetica Neue Thin" charset="0"/>
            </a:endParaRPr>
          </a:p>
        </p:txBody>
      </p:sp>
      <p:sp>
        <p:nvSpPr>
          <p:cNvPr id="7" name="Rectangle 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23318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KNN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Good for low dimensional data (few variables)</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Good for when no theory exists</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Good for imputation of missing values</a:t>
            </a:r>
          </a:p>
          <a:p>
            <a:pPr marL="571500" indent="-571500">
              <a:buFont typeface="+mj-lt"/>
              <a:buAutoNum type="romanLcPeriod"/>
              <a:defRPr/>
            </a:pPr>
            <a:endParaRPr lang="en-US" sz="3200"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Bad for high dimensional data as each observation needs to be processed</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Bad if data contains both discrete and continuous</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Bad if you want an interpretation</a:t>
            </a:r>
            <a:endParaRPr lang="en-US" sz="3200" dirty="0" smtClean="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endParaRPr lang="en-US" sz="3200" dirty="0" smtClean="0">
              <a:solidFill>
                <a:srgbClr val="0070C0"/>
              </a:solidFill>
              <a:latin typeface="Helvetica Neue Thin" charset="0"/>
              <a:ea typeface="Helvetica Neue Thin" charset="0"/>
              <a:cs typeface="Helvetica Neue Thin" charset="0"/>
            </a:endParaRPr>
          </a:p>
        </p:txBody>
      </p:sp>
      <p:sp>
        <p:nvSpPr>
          <p:cNvPr id="7" name="Rectangle 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342131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71</a:t>
            </a:fld>
            <a:endParaRPr lang="en-US"/>
          </a:p>
        </p:txBody>
      </p:sp>
      <p:sp>
        <p:nvSpPr>
          <p:cNvPr id="6" name="Rectangle 5"/>
          <p:cNvSpPr/>
          <p:nvPr/>
        </p:nvSpPr>
        <p:spPr>
          <a:xfrm>
            <a:off x="361950" y="6317253"/>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8035092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a:solidFill>
                  <a:schemeClr val="tx2"/>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72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8</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smtClean="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22887</TotalTime>
  <Words>3819</Words>
  <Application>Microsoft Macintosh PowerPoint</Application>
  <PresentationFormat>Widescreen</PresentationFormat>
  <Paragraphs>1001</Paragraphs>
  <Slides>72</Slides>
  <Notes>72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Agency FB</vt:lpstr>
      <vt:lpstr>Al Bayan Plain</vt:lpstr>
      <vt:lpstr>Avenir Book</vt:lpstr>
      <vt:lpstr>Calibri</vt:lpstr>
      <vt:lpstr>Calibri Light</vt:lpstr>
      <vt:lpstr>Cambria Math</vt:lpstr>
      <vt:lpstr>Helvetica</vt:lpstr>
      <vt:lpstr>Helvetica Neue Thin</vt:lpstr>
      <vt:lpstr>MS PGothic</vt:lpstr>
      <vt:lpstr>Segoe UI Light</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335</cp:revision>
  <cp:lastPrinted>2017-01-30T05:21:35Z</cp:lastPrinted>
  <dcterms:created xsi:type="dcterms:W3CDTF">2017-01-08T03:44:27Z</dcterms:created>
  <dcterms:modified xsi:type="dcterms:W3CDTF">2017-02-27T20:49:50Z</dcterms:modified>
</cp:coreProperties>
</file>